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8288000" cy="10287000"/>
  <p:notesSz cx="6858000" cy="9144000"/>
  <p:embeddedFontLst>
    <p:embeddedFont>
      <p:font typeface="Nunito Sans" pitchFamily="2" charset="77"/>
      <p:regular r:id="rId10"/>
      <p:bold r:id="rId11"/>
      <p:italic r:id="rId12"/>
      <p:boldItalic r:id="rId13"/>
    </p:embeddedFont>
    <p:embeddedFont>
      <p:font typeface="Nunito Sans Bold"/>
      <p:regular r:id="rId14"/>
      <p:bold r:id="rId15"/>
    </p:embeddedFont>
    <p:embeddedFont>
      <p:font typeface="Nunito Sans Medium" pitchFamily="2" charset="77"/>
      <p:regular r:id="rId16"/>
    </p:embeddedFont>
    <p:embeddedFont>
      <p:font typeface="Nunito Sans Regular"/>
      <p:regular r:id="rId17"/>
    </p:embeddedFont>
    <p:embeddedFont>
      <p:font typeface="Nunito Sans Regular Bold"/>
      <p:regular r:id="rId18"/>
      <p:bold r:id="rId19"/>
    </p:embeddedFont>
    <p:embeddedFont>
      <p:font typeface="Proxima Nova" panose="02000506030000020004" pitchFamily="2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1975" y="0"/>
            <a:ext cx="17164050" cy="7677150"/>
            <a:chOff x="0" y="0"/>
            <a:chExt cx="5806111" cy="25969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06111" cy="2596962"/>
            </a:xfrm>
            <a:custGeom>
              <a:avLst/>
              <a:gdLst/>
              <a:ahLst/>
              <a:cxnLst/>
              <a:rect l="l" t="t" r="r" b="b"/>
              <a:pathLst>
                <a:path w="5806111" h="2596962">
                  <a:moveTo>
                    <a:pt x="0" y="0"/>
                  </a:moveTo>
                  <a:lnTo>
                    <a:pt x="5806111" y="0"/>
                  </a:lnTo>
                  <a:lnTo>
                    <a:pt x="5806111" y="2596962"/>
                  </a:lnTo>
                  <a:lnTo>
                    <a:pt x="0" y="2596962"/>
                  </a:lnTo>
                  <a:close/>
                </a:path>
              </a:pathLst>
            </a:custGeom>
            <a:solidFill>
              <a:srgbClr val="FAFC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561975" y="0"/>
            <a:ext cx="17164050" cy="6801466"/>
          </a:xfrm>
          <a:custGeom>
            <a:avLst/>
            <a:gdLst/>
            <a:ahLst/>
            <a:cxnLst/>
            <a:rect l="l" t="t" r="r" b="b"/>
            <a:pathLst>
              <a:path w="17164050" h="6801466">
                <a:moveTo>
                  <a:pt x="0" y="0"/>
                </a:moveTo>
                <a:lnTo>
                  <a:pt x="17164050" y="0"/>
                </a:lnTo>
                <a:lnTo>
                  <a:pt x="17164050" y="6801466"/>
                </a:lnTo>
                <a:lnTo>
                  <a:pt x="0" y="6801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84" t="-3266" r="-6987"/>
            </a:stretch>
          </a:blipFill>
          <a:ln cap="sq">
            <a:noFill/>
            <a:prstDash val="solid"/>
            <a:miter/>
          </a:ln>
        </p:spPr>
      </p:sp>
      <p:grpSp>
        <p:nvGrpSpPr>
          <p:cNvPr id="5" name="Group 5"/>
          <p:cNvGrpSpPr/>
          <p:nvPr/>
        </p:nvGrpSpPr>
        <p:grpSpPr>
          <a:xfrm>
            <a:off x="2090074" y="6412638"/>
            <a:ext cx="14107851" cy="2845662"/>
            <a:chOff x="0" y="0"/>
            <a:chExt cx="18810468" cy="3794216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8810468" cy="3794216"/>
            </a:xfrm>
            <a:prstGeom prst="rect">
              <a:avLst/>
            </a:prstGeom>
            <a:solidFill>
              <a:srgbClr val="F9F8F5"/>
            </a:solidFill>
            <a:ln w="19050" cap="rnd">
              <a:solidFill>
                <a:srgbClr val="6F859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327509" y="337844"/>
              <a:ext cx="16155451" cy="205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59"/>
                </a:lnSpc>
              </a:pPr>
              <a:r>
                <a:rPr lang="en-US" sz="5799">
                  <a:solidFill>
                    <a:srgbClr val="022E5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Addiction as Self-Medication</a:t>
              </a:r>
            </a:p>
            <a:p>
              <a:pPr algn="ctr">
                <a:lnSpc>
                  <a:spcPts val="5279"/>
                </a:lnSpc>
              </a:pPr>
              <a:r>
                <a:rPr lang="en-US" sz="4399">
                  <a:solidFill>
                    <a:srgbClr val="022E5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What Problem is the Addiction Solving?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27509" y="2651216"/>
              <a:ext cx="16155451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900">
                  <a:solidFill>
                    <a:srgbClr val="022E5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Carrie DeJong, MC, RCC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8264778" y="9672196"/>
            <a:ext cx="1758444" cy="240926"/>
          </a:xfrm>
          <a:custGeom>
            <a:avLst/>
            <a:gdLst/>
            <a:ahLst/>
            <a:cxnLst/>
            <a:rect l="l" t="t" r="r" b="b"/>
            <a:pathLst>
              <a:path w="1758444" h="240926">
                <a:moveTo>
                  <a:pt x="0" y="0"/>
                </a:moveTo>
                <a:lnTo>
                  <a:pt x="1758444" y="0"/>
                </a:lnTo>
                <a:lnTo>
                  <a:pt x="1758444" y="240926"/>
                </a:lnTo>
                <a:lnTo>
                  <a:pt x="0" y="240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213420" y="868390"/>
            <a:ext cx="11861161" cy="1546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5"/>
              </a:lnSpc>
            </a:pPr>
            <a:r>
              <a:rPr lang="en-US" sz="5199" b="1">
                <a:solidFill>
                  <a:srgbClr val="022E51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What might people be trying to escape, soothe, numb, or change?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975784" y="2753983"/>
            <a:ext cx="14336432" cy="5805456"/>
          </a:xfrm>
          <a:custGeom>
            <a:avLst/>
            <a:gdLst/>
            <a:ahLst/>
            <a:cxnLst/>
            <a:rect l="l" t="t" r="r" b="b"/>
            <a:pathLst>
              <a:path w="14336432" h="5805456">
                <a:moveTo>
                  <a:pt x="0" y="0"/>
                </a:moveTo>
                <a:lnTo>
                  <a:pt x="14336432" y="0"/>
                </a:lnTo>
                <a:lnTo>
                  <a:pt x="14336432" y="5805456"/>
                </a:lnTo>
                <a:lnTo>
                  <a:pt x="0" y="5805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772" b="-11417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13420" y="868390"/>
            <a:ext cx="11861161" cy="1546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5"/>
              </a:lnSpc>
            </a:pPr>
            <a:r>
              <a:rPr lang="en-US" sz="5199" b="1">
                <a:solidFill>
                  <a:srgbClr val="022E51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What might people be trying to escape, soothe, numb, or change?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975784" y="2753983"/>
            <a:ext cx="14336432" cy="5805456"/>
          </a:xfrm>
          <a:custGeom>
            <a:avLst/>
            <a:gdLst/>
            <a:ahLst/>
            <a:cxnLst/>
            <a:rect l="l" t="t" r="r" b="b"/>
            <a:pathLst>
              <a:path w="14336432" h="5805456">
                <a:moveTo>
                  <a:pt x="0" y="0"/>
                </a:moveTo>
                <a:lnTo>
                  <a:pt x="14336432" y="0"/>
                </a:lnTo>
                <a:lnTo>
                  <a:pt x="14336432" y="5805456"/>
                </a:lnTo>
                <a:lnTo>
                  <a:pt x="0" y="5805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772" b="-114175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13420" y="868390"/>
            <a:ext cx="11861161" cy="1546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5"/>
              </a:lnSpc>
            </a:pPr>
            <a:r>
              <a:rPr lang="en-US" sz="5199" b="1">
                <a:solidFill>
                  <a:srgbClr val="022E51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What might people be trying to escape, soothe, numb, or change?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3492" y="8651083"/>
            <a:ext cx="17381016" cy="77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 b="1">
                <a:solidFill>
                  <a:srgbClr val="CC6D3D"/>
                </a:solidFill>
                <a:latin typeface="Nunito Sans Medium"/>
                <a:ea typeface="Nunito Sans Medium"/>
                <a:cs typeface="Nunito Sans Medium"/>
                <a:sym typeface="Nunito Sans Medium"/>
              </a:rPr>
              <a:t>Relief often becomes more important than pleasure.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213420" y="849340"/>
            <a:ext cx="11861161" cy="79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3"/>
              </a:lnSpc>
            </a:pPr>
            <a:r>
              <a:rPr lang="en-US" sz="5199" b="1">
                <a:solidFill>
                  <a:srgbClr val="6F859F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Curiosity Instead of Judgement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36215" y="2933366"/>
            <a:ext cx="14993293" cy="5805600"/>
            <a:chOff x="0" y="0"/>
            <a:chExt cx="19991057" cy="7740800"/>
          </a:xfrm>
        </p:grpSpPr>
        <p:sp>
          <p:nvSpPr>
            <p:cNvPr id="6" name="TextBox 6"/>
            <p:cNvSpPr txBox="1"/>
            <p:nvPr/>
          </p:nvSpPr>
          <p:spPr>
            <a:xfrm>
              <a:off x="2518878" y="-76200"/>
              <a:ext cx="3388916" cy="924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79"/>
                </a:lnSpc>
              </a:pPr>
              <a:r>
                <a:rPr lang="en-US" sz="4199" b="1">
                  <a:solidFill>
                    <a:srgbClr val="4B587C"/>
                  </a:solidFill>
                  <a:latin typeface="Nunito Sans Bold"/>
                  <a:ea typeface="Nunito Sans Bold"/>
                  <a:cs typeface="Nunito Sans Bold"/>
                  <a:sym typeface="Nunito Sans Bold"/>
                </a:rPr>
                <a:t>Judgment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00262"/>
              <a:ext cx="9842399" cy="6040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can’t they stop?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 they keep relapsing?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 they make poor choices?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don’t they use coping tools?</a:t>
              </a:r>
            </a:p>
          </p:txBody>
        </p:sp>
        <p:sp>
          <p:nvSpPr>
            <p:cNvPr id="8" name="AutoShape 8"/>
            <p:cNvSpPr/>
            <p:nvPr/>
          </p:nvSpPr>
          <p:spPr>
            <a:xfrm>
              <a:off x="829703" y="1312798"/>
              <a:ext cx="19161354" cy="0"/>
            </a:xfrm>
            <a:prstGeom prst="line">
              <a:avLst/>
            </a:prstGeom>
            <a:ln w="50800" cap="flat">
              <a:solidFill>
                <a:srgbClr val="6F859F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213420" y="849340"/>
            <a:ext cx="11861161" cy="79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3"/>
              </a:lnSpc>
            </a:pPr>
            <a:r>
              <a:rPr lang="en-US" sz="5199" b="1">
                <a:solidFill>
                  <a:srgbClr val="6F859F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Curiosity Instead of Judgement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36215" y="2933366"/>
            <a:ext cx="14993293" cy="5805600"/>
            <a:chOff x="0" y="0"/>
            <a:chExt cx="19991057" cy="7740800"/>
          </a:xfrm>
        </p:grpSpPr>
        <p:sp>
          <p:nvSpPr>
            <p:cNvPr id="6" name="TextBox 6"/>
            <p:cNvSpPr txBox="1"/>
            <p:nvPr/>
          </p:nvSpPr>
          <p:spPr>
            <a:xfrm>
              <a:off x="2518878" y="-76200"/>
              <a:ext cx="3388916" cy="924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79"/>
                </a:lnSpc>
              </a:pPr>
              <a:r>
                <a:rPr lang="en-US" sz="4199" b="1">
                  <a:solidFill>
                    <a:srgbClr val="4B587C"/>
                  </a:solidFill>
                  <a:latin typeface="Nunito Sans Bold"/>
                  <a:ea typeface="Nunito Sans Bold"/>
                  <a:cs typeface="Nunito Sans Bold"/>
                  <a:sym typeface="Nunito Sans Bold"/>
                </a:rPr>
                <a:t>Judgment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00262"/>
              <a:ext cx="9842399" cy="6040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can’t they stop?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 they keep relapsing?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 they make poor choices?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Why don’t they use coping tools?</a:t>
              </a:r>
            </a:p>
          </p:txBody>
        </p:sp>
        <p:sp>
          <p:nvSpPr>
            <p:cNvPr id="8" name="AutoShape 8"/>
            <p:cNvSpPr/>
            <p:nvPr/>
          </p:nvSpPr>
          <p:spPr>
            <a:xfrm>
              <a:off x="829703" y="1312798"/>
              <a:ext cx="19161354" cy="0"/>
            </a:xfrm>
            <a:prstGeom prst="line">
              <a:avLst/>
            </a:prstGeom>
            <a:ln w="50800" cap="flat">
              <a:solidFill>
                <a:srgbClr val="6F859F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10048652" y="2933366"/>
            <a:ext cx="7381799" cy="5805600"/>
            <a:chOff x="0" y="0"/>
            <a:chExt cx="9842399" cy="7740800"/>
          </a:xfrm>
        </p:grpSpPr>
        <p:sp>
          <p:nvSpPr>
            <p:cNvPr id="10" name="TextBox 10"/>
            <p:cNvSpPr txBox="1"/>
            <p:nvPr/>
          </p:nvSpPr>
          <p:spPr>
            <a:xfrm>
              <a:off x="3098215" y="-76200"/>
              <a:ext cx="3527785" cy="924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79"/>
                </a:lnSpc>
              </a:pPr>
              <a:r>
                <a:rPr lang="en-US" sz="4199" b="1">
                  <a:solidFill>
                    <a:srgbClr val="4B587C"/>
                  </a:solidFill>
                  <a:latin typeface="Nunito Sans Bold"/>
                  <a:ea typeface="Nunito Sans Bold"/>
                  <a:cs typeface="Nunito Sans Bold"/>
                  <a:sym typeface="Nunito Sans Bold"/>
                </a:rPr>
                <a:t>Curiosity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700262"/>
              <a:ext cx="9842399" cy="6040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What relief did they find in using?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What became overwhelming?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What pain were they carrying?</a:t>
              </a:r>
            </a:p>
            <a:p>
              <a:pPr algn="l">
                <a:lnSpc>
                  <a:spcPts val="9500"/>
                </a:lnSpc>
              </a:pPr>
              <a:r>
                <a:rPr lang="en-US" sz="3800">
                  <a:solidFill>
                    <a:srgbClr val="000000"/>
                  </a:solidFill>
                  <a:latin typeface="Nunito Sans Regular"/>
                  <a:ea typeface="Nunito Sans Regular"/>
                  <a:cs typeface="Nunito Sans Regular"/>
                  <a:sym typeface="Nunito Sans Regular"/>
                </a:rPr>
                <a:t>What hijacked their thinking?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572" y="286629"/>
            <a:ext cx="17742857" cy="9713742"/>
            <a:chOff x="0" y="0"/>
            <a:chExt cx="6001905" cy="32858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01905" cy="3285883"/>
            </a:xfrm>
            <a:custGeom>
              <a:avLst/>
              <a:gdLst/>
              <a:ahLst/>
              <a:cxnLst/>
              <a:rect l="l" t="t" r="r" b="b"/>
              <a:pathLst>
                <a:path w="6001905" h="3285883">
                  <a:moveTo>
                    <a:pt x="0" y="0"/>
                  </a:moveTo>
                  <a:lnTo>
                    <a:pt x="0" y="3285883"/>
                  </a:lnTo>
                  <a:lnTo>
                    <a:pt x="6001905" y="3285883"/>
                  </a:lnTo>
                  <a:lnTo>
                    <a:pt x="6001905" y="0"/>
                  </a:lnTo>
                  <a:lnTo>
                    <a:pt x="0" y="0"/>
                  </a:lnTo>
                  <a:close/>
                  <a:moveTo>
                    <a:pt x="5940944" y="3224923"/>
                  </a:moveTo>
                  <a:lnTo>
                    <a:pt x="59690" y="3224923"/>
                  </a:lnTo>
                  <a:lnTo>
                    <a:pt x="59690" y="59690"/>
                  </a:lnTo>
                  <a:lnTo>
                    <a:pt x="5940944" y="59690"/>
                  </a:lnTo>
                  <a:lnTo>
                    <a:pt x="5940944" y="3224923"/>
                  </a:lnTo>
                  <a:close/>
                </a:path>
              </a:pathLst>
            </a:custGeom>
            <a:solidFill>
              <a:srgbClr val="6F859F">
                <a:alpha val="40000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121060" y="849340"/>
            <a:ext cx="14045880" cy="796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43"/>
              </a:lnSpc>
            </a:pPr>
            <a:r>
              <a:rPr lang="en-US" sz="5199" b="1">
                <a:solidFill>
                  <a:srgbClr val="6F859F"/>
                </a:solidFill>
                <a:latin typeface="Nunito Sans Regular Bold"/>
                <a:ea typeface="Nunito Sans Regular Bold"/>
                <a:cs typeface="Nunito Sans Regular Bold"/>
                <a:sym typeface="Nunito Sans Regular Bold"/>
              </a:rPr>
              <a:t>Questions That Open Recovery Conversations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70595" y="2998819"/>
            <a:ext cx="15946811" cy="538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49962" lvl="1" indent="-474981" algn="l">
              <a:lnSpc>
                <a:spcPts val="11000"/>
              </a:lnSpc>
              <a:buAutoNum type="arabicPeriod"/>
            </a:pPr>
            <a:r>
              <a:rPr lang="en-US" sz="4400">
                <a:solidFill>
                  <a:srgbClr val="000000"/>
                </a:solidFill>
                <a:latin typeface="Nunito Sans Regular"/>
                <a:ea typeface="Nunito Sans Regular"/>
                <a:cs typeface="Nunito Sans Regular"/>
                <a:sym typeface="Nunito Sans Regular"/>
              </a:rPr>
              <a:t>  What was happening before the use?</a:t>
            </a:r>
          </a:p>
          <a:p>
            <a:pPr marL="949962" lvl="1" indent="-474981" algn="l">
              <a:lnSpc>
                <a:spcPts val="11000"/>
              </a:lnSpc>
              <a:buAutoNum type="arabicPeriod"/>
            </a:pPr>
            <a:r>
              <a:rPr lang="en-US" sz="4400">
                <a:solidFill>
                  <a:srgbClr val="000000"/>
                </a:solidFill>
                <a:latin typeface="Nunito Sans Regular"/>
                <a:ea typeface="Nunito Sans Regular"/>
                <a:cs typeface="Nunito Sans Regular"/>
                <a:sym typeface="Nunito Sans Regular"/>
              </a:rPr>
              <a:t>  What did the substance or behaviour help with?</a:t>
            </a:r>
          </a:p>
          <a:p>
            <a:pPr marL="949962" lvl="1" indent="-474981" algn="l">
              <a:lnSpc>
                <a:spcPts val="11000"/>
              </a:lnSpc>
              <a:buAutoNum type="arabicPeriod"/>
            </a:pPr>
            <a:r>
              <a:rPr lang="en-US" sz="4400">
                <a:solidFill>
                  <a:srgbClr val="000000"/>
                </a:solidFill>
                <a:latin typeface="Nunito Sans Regular"/>
                <a:ea typeface="Nunito Sans Regular"/>
                <a:cs typeface="Nunito Sans Regular"/>
                <a:sym typeface="Nunito Sans Regular"/>
              </a:rPr>
              <a:t>  What became more manageable after using?</a:t>
            </a:r>
          </a:p>
          <a:p>
            <a:pPr marL="949962" lvl="1" indent="-474981" algn="l">
              <a:lnSpc>
                <a:spcPts val="11000"/>
              </a:lnSpc>
              <a:buAutoNum type="arabicPeriod"/>
            </a:pPr>
            <a:r>
              <a:rPr lang="en-US" sz="4400">
                <a:solidFill>
                  <a:srgbClr val="000000"/>
                </a:solidFill>
                <a:latin typeface="Nunito Sans Regular"/>
                <a:ea typeface="Nunito Sans Regular"/>
                <a:cs typeface="Nunito Sans Regular"/>
                <a:sym typeface="Nunito Sans Regular"/>
              </a:rPr>
              <a:t>  What might need support now that the substance is gone?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10450" y="977245"/>
            <a:ext cx="14867100" cy="833250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Freeform 3"/>
          <p:cNvSpPr/>
          <p:nvPr/>
        </p:nvSpPr>
        <p:spPr>
          <a:xfrm>
            <a:off x="8264778" y="9763125"/>
            <a:ext cx="1758444" cy="240926"/>
          </a:xfrm>
          <a:custGeom>
            <a:avLst/>
            <a:gdLst/>
            <a:ahLst/>
            <a:cxnLst/>
            <a:rect l="l" t="t" r="r" b="b"/>
            <a:pathLst>
              <a:path w="1758444" h="240926">
                <a:moveTo>
                  <a:pt x="0" y="0"/>
                </a:moveTo>
                <a:lnTo>
                  <a:pt x="1758444" y="0"/>
                </a:lnTo>
                <a:lnTo>
                  <a:pt x="1758444" y="240926"/>
                </a:lnTo>
                <a:lnTo>
                  <a:pt x="0" y="240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364280" y="5305199"/>
            <a:ext cx="3078772" cy="3078772"/>
          </a:xfrm>
          <a:custGeom>
            <a:avLst/>
            <a:gdLst/>
            <a:ahLst/>
            <a:cxnLst/>
            <a:rect l="l" t="t" r="r" b="b"/>
            <a:pathLst>
              <a:path w="3078772" h="3078772">
                <a:moveTo>
                  <a:pt x="0" y="0"/>
                </a:moveTo>
                <a:lnTo>
                  <a:pt x="3078772" y="0"/>
                </a:lnTo>
                <a:lnTo>
                  <a:pt x="3078772" y="3078772"/>
                </a:lnTo>
                <a:lnTo>
                  <a:pt x="0" y="30787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35028" y="2640965"/>
            <a:ext cx="11817945" cy="490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My website has more articles about trauma and addiction.</a:t>
            </a:r>
          </a:p>
          <a:p>
            <a:pPr algn="l">
              <a:lnSpc>
                <a:spcPts val="6439"/>
              </a:lnSpc>
            </a:pPr>
            <a:endParaRPr lang="en-US" sz="4799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l">
              <a:lnSpc>
                <a:spcPts val="6439"/>
              </a:lnSpc>
            </a:pPr>
            <a:endParaRPr lang="en-US" sz="4799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l">
              <a:lnSpc>
                <a:spcPts val="6439"/>
              </a:lnSpc>
            </a:pPr>
            <a:endParaRPr lang="en-US" sz="4799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algn="l">
              <a:lnSpc>
                <a:spcPts val="6439"/>
              </a:lnSpc>
            </a:pPr>
            <a:r>
              <a:rPr lang="en-US" sz="4599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  </a:t>
            </a:r>
            <a:r>
              <a:rPr lang="en-US" sz="4599">
                <a:solidFill>
                  <a:srgbClr val="6F859F"/>
                </a:solidFill>
                <a:latin typeface="Nunito Sans"/>
                <a:ea typeface="Nunito Sans"/>
                <a:cs typeface="Nunito Sans"/>
                <a:sym typeface="Nunito Sans"/>
              </a:rPr>
              <a:t> www.carriedejong.com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212</Words>
  <Application>Microsoft Macintosh PowerPoint</Application>
  <PresentationFormat>Custom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Nunito Sans Regular Bold</vt:lpstr>
      <vt:lpstr>Nunito Sans</vt:lpstr>
      <vt:lpstr>Nunito Sans Bold</vt:lpstr>
      <vt:lpstr>Proxima Nova</vt:lpstr>
      <vt:lpstr>Arial</vt:lpstr>
      <vt:lpstr>Nunito Sans Regular</vt:lpstr>
      <vt:lpstr>Nunito Sans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RTI Self-Medicating Webinar</dc:title>
  <cp:lastModifiedBy>Carrie DeJong</cp:lastModifiedBy>
  <cp:revision>2</cp:revision>
  <dcterms:created xsi:type="dcterms:W3CDTF">2006-08-16T00:00:00Z</dcterms:created>
  <dcterms:modified xsi:type="dcterms:W3CDTF">2026-07-17T22:41:13Z</dcterms:modified>
  <dc:identifier>DAHPUj91CUs</dc:identifier>
</cp:coreProperties>
</file>