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 by asking the audience to imagine needing housing, ID, income, healthcare and recovery support at the same time.</a:t>
            </a:r>
          </a:p>
          <a:p>
            <a:r>
              <a:t>The Navigation Centre brings those pathways into one place. Practical basics—food, clothing, water and a safe place to sit—can be what keeps someone engaged.</a:t>
            </a:r>
          </a:p>
          <a:p>
            <a:r>
              <a:t>Today’s focus is how the whole centre works together and where Recovery Support adds unique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When people are already overwhelmed, asking them to navigate multiple agencies becomes another barrier.</a:t>
            </a:r>
          </a:p>
          <a:p>
            <a:r>
              <a:t>The Navigation Centre creates a simpler entry point. A participant can walk through one door and have someone help determine where to begin.</a:t>
            </a:r>
          </a:p>
          <a:p>
            <a:r>
              <a:t>We are not promising every issue is resolved in one visit. We are making the next right connection easier.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Every partner brings different expertise, but the purpose is shared.</a:t>
            </a:r>
          </a:p>
          <a:p>
            <a:r>
              <a:t>Recovery Support contributes intake, recovery coaching and resource brokering. It does not replace healthcare, housing, income or clinical care.</a:t>
            </a:r>
          </a:p>
          <a:p>
            <a:r>
              <a:t>The strength of the model is coordinated expertise around one participant.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Intake and RC sessions are two different areas of our work.</a:t>
            </a:r>
          </a:p>
          <a:p>
            <a:r>
              <a:t>During intake, the RC uses lived experience plus trained recovery-coaching skills to ask deeper questions. A participant may say they only need ID; conversation may reveal missing documents, no income, no phone, health concerns or other barriers.</a:t>
            </a:r>
          </a:p>
          <a:p>
            <a:r>
              <a:t>The RC does not diagnose or replace another provider. The RC helps identify priorities and supports accurate triage.</a:t>
            </a:r>
          </a:p>
          <a:p>
            <a:r>
              <a:t>RC sessions happen before or after other services. They help participants prepare, maintain connection, follow a recovery plan and avoid falling into the gap.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One conversation can open many doors when it moves from listening to action.</a:t>
            </a:r>
          </a:p>
          <a:p>
            <a:r>
              <a:t>The participant names what they know. Skilled intake clarifies what is urgent and what may be underneath the presenting request.</a:t>
            </a:r>
          </a:p>
          <a:p>
            <a:r>
              <a:t>A warm connection is more than a phone number. Whenever possible, the team connects the participant directly to the right service.</a:t>
            </a:r>
          </a:p>
          <a:p>
            <a:r>
              <a:t>RC coaching then supports the space before, between and after services with planning, encouragement, accountability and follow-up.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Talking notes:</a:t>
            </a:r>
          </a:p>
          <a:p>
            <a:r>
              <a:t>• Recovery is not always a straight line, and needs may change over time.</a:t>
            </a:r>
          </a:p>
          <a:p>
            <a:r>
              <a:t>• Participants can return to reconnect, review options and identify another next step.</a:t>
            </a:r>
          </a:p>
          <a:p>
            <a:r>
              <a:t>• Short-term recovery beds can provide stability while the next service is arranged.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Talking notes:</a:t>
            </a:r>
          </a:p>
          <a:p>
            <a:r>
              <a:t>• Edmonton has 8 short-term recovery beds.</a:t>
            </a:r>
          </a:p>
          <a:p>
            <a:r>
              <a:t>• Calgary has 10 short-term recovery beds.</a:t>
            </a:r>
          </a:p>
          <a:p>
            <a:r>
              <a:t>• Calgary has extended hours and works with CPS until 9 p.m.</a:t>
            </a:r>
          </a:p>
          <a:p>
            <a:r>
              <a:t>• RC Coaches and Salvation Army staff work together to support check-in, intake and connection to next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Closing talking notes:</a:t>
            </a:r>
          </a:p>
          <a:p>
            <a:r>
              <a:t>• No single role carries the work of the Navigation Centre.</a:t>
            </a:r>
          </a:p>
          <a:p>
            <a:r>
              <a:t>• Operations, recovery support, health, housing, income, cultural services and safety and justice partners each contribute their area of expertise.</a:t>
            </a:r>
          </a:p>
          <a:p>
            <a:r>
              <a:t>• Collaboration means sharing information, making warm connections and following up across services.</a:t>
            </a:r>
          </a:p>
          <a:p>
            <a:r>
              <a:t>• The shared purpose is a coordinated response built around the participant and their next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EA7D8A6-196F-4958-9962-D2938FDFCC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10552C-BBFF-4E92-8C2C-1BD06D23CDA6}"/>
              </a:ext>
            </a:extLst>
          </p:cNvPr>
          <p:cNvSpPr>
            <a:spLocks noGrp="1"/>
          </p:cNvSpPr>
          <p:nvPr/>
        </p:nvSpPr>
        <p:spPr>
          <a:xfrm>
            <a:off x="9525000" y="0"/>
            <a:ext cx="2667000" cy="2381250"/>
          </a:xfrm>
          <a:prstGeom prst="roundRect">
            <a:avLst>
              <a:gd name="adj" fmla="val 6400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C8D24F3-6261-4DF1-B289-63313173EBE1}"/>
              </a:ext>
            </a:extLst>
          </p:cNvPr>
          <p:cNvSpPr>
            <a:spLocks noGrp="1"/>
          </p:cNvSpPr>
          <p:nvPr/>
        </p:nvSpPr>
        <p:spPr>
          <a:xfrm>
            <a:off x="9906000" y="4381500"/>
            <a:ext cx="2286000" cy="2190750"/>
          </a:xfrm>
          <a:prstGeom prst="roundRect">
            <a:avLst>
              <a:gd name="adj" fmla="val 6957"/>
            </a:avLst>
          </a:prstGeom>
          <a:solidFill>
            <a:srgbClr val="7357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A6DE66-DA83-4C21-B21A-21BD20FD27E0}"/>
              </a:ext>
            </a:extLst>
          </p:cNvPr>
          <p:cNvSpPr>
            <a:spLocks noGrp="1"/>
          </p:cNvSpPr>
          <p:nvPr/>
        </p:nvSpPr>
        <p:spPr>
          <a:xfrm>
            <a:off x="742950" y="59055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4B942"/>
                </a:solidFill>
              </a:defRPr>
            </a:pPr>
            <a:r>
              <a:rPr sz="1350" b="1">
                <a:solidFill>
                  <a:srgbClr val="F4B942"/>
                </a:solidFill>
              </a:rPr>
              <a:t>NAVIGATION CENTRES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4DD588-B64A-43B4-96F5-F86F12E0AE65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7429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4650" b="1">
                <a:solidFill>
                  <a:srgbClr val="FFFFFF"/>
                </a:solidFill>
              </a:defRPr>
            </a:pPr>
            <a:r>
              <a:rPr sz="4650" b="1">
                <a:solidFill>
                  <a:srgbClr val="FFFFFF"/>
                </a:solidFill>
              </a:rPr>
              <a:t>ONE DOOR.</a:t>
            </a:r>
          </a:p>
          <a:p>
            <a:pPr algn="l">
              <a:buNone/>
              <a:defRPr sz="4650" b="1">
                <a:solidFill>
                  <a:srgbClr val="FFFFFF"/>
                </a:solidFill>
              </a:defRPr>
            </a:pPr>
            <a:r>
              <a:rPr sz="4650" b="1">
                <a:solidFill>
                  <a:srgbClr val="FFFFFF"/>
                </a:solidFill>
              </a:rPr>
              <a:t>ONE PLACE TO START.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B66C60-B777-4FBE-87B3-BC8D82C1FE8F}"/>
              </a:ext>
            </a:extLst>
          </p:cNvPr>
          <p:cNvSpPr>
            <a:spLocks noGrp="1"/>
          </p:cNvSpPr>
          <p:nvPr/>
        </p:nvSpPr>
        <p:spPr>
          <a:xfrm>
            <a:off x="781050" y="3476625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BDEDEA"/>
                </a:solidFill>
              </a:defRPr>
            </a:pPr>
            <a:r>
              <a:rPr sz="2100" b="1">
                <a:solidFill>
                  <a:srgbClr val="BDEDEA"/>
                </a:solidFill>
              </a:rPr>
              <a:t>One coordinated entry point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0765B-A233-4FEF-A7D9-181BE8410DD6}"/>
              </a:ext>
            </a:extLst>
          </p:cNvPr>
          <p:cNvSpPr>
            <a:spLocks noGrp="1"/>
          </p:cNvSpPr>
          <p:nvPr/>
        </p:nvSpPr>
        <p:spPr>
          <a:xfrm>
            <a:off x="781050" y="4219575"/>
            <a:ext cx="7239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Participants start in one place. NAV staff listen, clarify needs and connect them to recovery, health, housing, income, cultural and justice supports—with RC coaching before, between and after services.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240D09-08A4-4854-B3B5-40A1FA421754}"/>
              </a:ext>
            </a:extLst>
          </p:cNvPr>
          <p:cNvSpPr>
            <a:spLocks noGrp="1"/>
          </p:cNvSpPr>
          <p:nvPr/>
        </p:nvSpPr>
        <p:spPr>
          <a:xfrm>
            <a:off x="781050" y="5753100"/>
            <a:ext cx="1714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FF6B5E"/>
                </a:solidFill>
              </a:defRPr>
            </a:pPr>
            <a:r>
              <a:rPr sz="1050" b="1">
                <a:solidFill>
                  <a:srgbClr val="FF6B5E"/>
                </a:solidFill>
              </a:rPr>
              <a:t>WEBINAR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41D0B1-A593-48A3-AFD3-5B9DA720A83E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BBD6E3"/>
                </a:solidFill>
              </a:defRPr>
            </a:pPr>
            <a:r>
              <a:rPr sz="825" b="1">
                <a:solidFill>
                  <a:srgbClr val="BBD6E3"/>
                </a:solidFill>
              </a:rPr>
              <a:t>NAVIGATION CENTRES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019963-DA89-46FB-9B40-E129E0B029DA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BBD6E3"/>
                </a:solidFill>
              </a:defRPr>
            </a:pPr>
            <a:r>
              <a:rPr sz="825" b="1">
                <a:solidFill>
                  <a:srgbClr val="BBD6E3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750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D7422A3-2364-45C7-8EAB-74160C2B630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00A6A6"/>
                </a:solidFill>
              </a:defRPr>
            </a:pPr>
            <a:r>
              <a:rPr sz="1125" b="1">
                <a:solidFill>
                  <a:srgbClr val="00A6A6"/>
                </a:solidFill>
              </a:rPr>
              <a:t>ACCESSING NAVIGATION SUPPORT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2425CA-22A6-4F80-9ADB-11DA0155B490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12304A"/>
                </a:solidFill>
              </a:defRPr>
            </a:pPr>
            <a:r>
              <a:rPr sz="2850" b="1">
                <a:solidFill>
                  <a:srgbClr val="12304A"/>
                </a:solidFill>
              </a:rPr>
              <a:t>How Navigation Centres support access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1B54DF-0686-4F35-B788-30E4E3FF5FDC}"/>
              </a:ext>
            </a:extLst>
          </p:cNvPr>
          <p:cNvSpPr>
            <a:spLocks noGrp="1"/>
          </p:cNvSpPr>
          <p:nvPr/>
        </p:nvSpPr>
        <p:spPr>
          <a:xfrm>
            <a:off x="876300" y="17335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FF6B5E"/>
                </a:solidFill>
              </a:defRPr>
            </a:pPr>
            <a:r>
              <a:rPr sz="1425" b="1">
                <a:solidFill>
                  <a:srgbClr val="FF6B5E"/>
                </a:solidFill>
              </a:rPr>
              <a:t>COMMON BARRIERS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C44BE87-BA67-4D9E-99B0-A1190F5219B4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4095750" cy="476250"/>
          </a:xfrm>
          <a:prstGeom prst="roundRect">
            <a:avLst>
              <a:gd name="adj" fmla="val 32000"/>
            </a:avLst>
          </a:prstGeom>
          <a:solidFill>
            <a:srgbClr val="FFE1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28597C-28A4-4FFE-80B8-70329CB7557C}"/>
              </a:ext>
            </a:extLst>
          </p:cNvPr>
          <p:cNvSpPr>
            <a:spLocks noGrp="1"/>
          </p:cNvSpPr>
          <p:nvPr/>
        </p:nvSpPr>
        <p:spPr>
          <a:xfrm>
            <a:off x="1066800" y="22764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Multiple locations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837BB7-EBB2-4511-8EF1-0D67D8A36154}"/>
              </a:ext>
            </a:extLst>
          </p:cNvPr>
          <p:cNvSpPr>
            <a:spLocks noGrp="1"/>
          </p:cNvSpPr>
          <p:nvPr/>
        </p:nvSpPr>
        <p:spPr>
          <a:xfrm>
            <a:off x="838200" y="2838450"/>
            <a:ext cx="4095750" cy="476250"/>
          </a:xfrm>
          <a:prstGeom prst="roundRect">
            <a:avLst>
              <a:gd name="adj" fmla="val 32000"/>
            </a:avLst>
          </a:prstGeom>
          <a:solidFill>
            <a:srgbClr val="FFE1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5CDB56-FE9C-4451-B302-C1B5C1E91C78}"/>
              </a:ext>
            </a:extLst>
          </p:cNvPr>
          <p:cNvSpPr>
            <a:spLocks noGrp="1"/>
          </p:cNvSpPr>
          <p:nvPr/>
        </p:nvSpPr>
        <p:spPr>
          <a:xfrm>
            <a:off x="1066800" y="290512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Repeated phone calls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4127DD-B380-4122-84C1-C8A6CFABF5D1}"/>
              </a:ext>
            </a:extLst>
          </p:cNvPr>
          <p:cNvSpPr>
            <a:spLocks noGrp="1"/>
          </p:cNvSpPr>
          <p:nvPr/>
        </p:nvSpPr>
        <p:spPr>
          <a:xfrm>
            <a:off x="838200" y="3467100"/>
            <a:ext cx="4095750" cy="476250"/>
          </a:xfrm>
          <a:prstGeom prst="roundRect">
            <a:avLst>
              <a:gd name="adj" fmla="val 32000"/>
            </a:avLst>
          </a:prstGeom>
          <a:solidFill>
            <a:srgbClr val="FFE1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6442A5-CF2C-40FE-A386-E88544B6CEBA}"/>
              </a:ext>
            </a:extLst>
          </p:cNvPr>
          <p:cNvSpPr>
            <a:spLocks noGrp="1"/>
          </p:cNvSpPr>
          <p:nvPr/>
        </p:nvSpPr>
        <p:spPr>
          <a:xfrm>
            <a:off x="1066800" y="35337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Retelling the same story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1F057F-65E1-4C4C-ABAF-0F8E12CA6044}"/>
              </a:ext>
            </a:extLst>
          </p:cNvPr>
          <p:cNvSpPr>
            <a:spLocks noGrp="1"/>
          </p:cNvSpPr>
          <p:nvPr/>
        </p:nvSpPr>
        <p:spPr>
          <a:xfrm>
            <a:off x="838200" y="4095750"/>
            <a:ext cx="4095750" cy="476250"/>
          </a:xfrm>
          <a:prstGeom prst="roundRect">
            <a:avLst>
              <a:gd name="adj" fmla="val 32000"/>
            </a:avLst>
          </a:prstGeom>
          <a:solidFill>
            <a:srgbClr val="FFE1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B1129C-C5AE-46C9-83ED-B0CF5219474F}"/>
              </a:ext>
            </a:extLst>
          </p:cNvPr>
          <p:cNvSpPr>
            <a:spLocks noGrp="1"/>
          </p:cNvSpPr>
          <p:nvPr/>
        </p:nvSpPr>
        <p:spPr>
          <a:xfrm>
            <a:off x="1066800" y="416242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Unclear requirements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92B9CB-5ED4-42BD-9128-33F95F0B84EA}"/>
              </a:ext>
            </a:extLst>
          </p:cNvPr>
          <p:cNvSpPr>
            <a:spLocks noGrp="1"/>
          </p:cNvSpPr>
          <p:nvPr/>
        </p:nvSpPr>
        <p:spPr>
          <a:xfrm>
            <a:off x="838200" y="4724400"/>
            <a:ext cx="4095750" cy="476250"/>
          </a:xfrm>
          <a:prstGeom prst="roundRect">
            <a:avLst>
              <a:gd name="adj" fmla="val 32000"/>
            </a:avLst>
          </a:prstGeom>
          <a:solidFill>
            <a:srgbClr val="FFE1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647267-412E-4541-A39B-1AAA11A6FA97}"/>
              </a:ext>
            </a:extLst>
          </p:cNvPr>
          <p:cNvSpPr>
            <a:spLocks noGrp="1"/>
          </p:cNvSpPr>
          <p:nvPr/>
        </p:nvSpPr>
        <p:spPr>
          <a:xfrm>
            <a:off x="1066800" y="47910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7324D"/>
                </a:solidFill>
              </a:defRPr>
            </a:pPr>
            <a:r>
              <a:rPr sz="1650" b="1">
                <a:solidFill>
                  <a:srgbClr val="17324D"/>
                </a:solidFill>
              </a:rPr>
              <a:t>Falling through gaps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26B90A-B561-4719-9A87-6C1EDC20EF0A}"/>
              </a:ext>
            </a:extLst>
          </p:cNvPr>
          <p:cNvSpPr>
            <a:spLocks noGrp="1"/>
          </p:cNvSpPr>
          <p:nvPr/>
        </p:nvSpPr>
        <p:spPr>
          <a:xfrm>
            <a:off x="5476875" y="1962150"/>
            <a:ext cx="57150" cy="3181350"/>
          </a:xfrm>
          <a:prstGeom prst="rect">
            <a:avLst/>
          </a:prstGeom>
          <a:solidFill>
            <a:srgbClr val="F4B94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81B122-B4C1-4680-B258-D42C5339F896}"/>
              </a:ext>
            </a:extLst>
          </p:cNvPr>
          <p:cNvSpPr>
            <a:spLocks noGrp="1"/>
          </p:cNvSpPr>
          <p:nvPr/>
        </p:nvSpPr>
        <p:spPr>
          <a:xfrm>
            <a:off x="6153150" y="17335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00A6A6"/>
                </a:solidFill>
              </a:defRPr>
            </a:pPr>
            <a:r>
              <a:rPr sz="1425" b="1">
                <a:solidFill>
                  <a:srgbClr val="00A6A6"/>
                </a:solidFill>
              </a:rPr>
              <a:t>AT THE NAVIGATION CENTRE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ACE56E-81AF-4C55-8094-CF86442DD8D7}"/>
              </a:ext>
            </a:extLst>
          </p:cNvPr>
          <p:cNvSpPr>
            <a:spLocks noGrp="1"/>
          </p:cNvSpPr>
          <p:nvPr/>
        </p:nvSpPr>
        <p:spPr>
          <a:xfrm>
            <a:off x="6153150" y="2266950"/>
            <a:ext cx="4572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12304A"/>
                </a:solidFill>
              </a:defRPr>
            </a:pPr>
            <a:r>
              <a:rPr sz="2250" b="1">
                <a:solidFill>
                  <a:srgbClr val="12304A"/>
                </a:solidFill>
              </a:rPr>
              <a:t>Begin with the participant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26E6E4-9C3F-4785-9BF7-3E71939D3E62}"/>
              </a:ext>
            </a:extLst>
          </p:cNvPr>
          <p:cNvSpPr>
            <a:spLocks noGrp="1"/>
          </p:cNvSpPr>
          <p:nvPr/>
        </p:nvSpPr>
        <p:spPr>
          <a:xfrm>
            <a:off x="6153150" y="2857500"/>
            <a:ext cx="4762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0">
                <a:solidFill>
                  <a:srgbClr val="17324D"/>
                </a:solidFill>
              </a:defRPr>
            </a:pPr>
            <a:r>
              <a:rPr sz="1875" b="0">
                <a:solidFill>
                  <a:srgbClr val="17324D"/>
                </a:solidFill>
              </a:rPr>
              <a:t>Staff and partners help participants understand options and identify the next appropriate connection.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595858F-2267-459C-B48B-53719F3F6720}"/>
              </a:ext>
            </a:extLst>
          </p:cNvPr>
          <p:cNvSpPr>
            <a:spLocks noGrp="1"/>
          </p:cNvSpPr>
          <p:nvPr/>
        </p:nvSpPr>
        <p:spPr>
          <a:xfrm>
            <a:off x="6153150" y="4029075"/>
            <a:ext cx="4524375" cy="857250"/>
          </a:xfrm>
          <a:prstGeom prst="roundRect">
            <a:avLst>
              <a:gd name="adj" fmla="val 17778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A3EF90-0CAE-4021-B6FD-48BAE49D88F7}"/>
              </a:ext>
            </a:extLst>
          </p:cNvPr>
          <p:cNvSpPr>
            <a:spLocks noGrp="1"/>
          </p:cNvSpPr>
          <p:nvPr/>
        </p:nvSpPr>
        <p:spPr>
          <a:xfrm>
            <a:off x="6429375" y="4171950"/>
            <a:ext cx="4000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Support may include information, triage, a warm connection and follow-up.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F102F5-34E1-4B10-B5EB-33EA487BC343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NAVIGATION CENTRES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DDEC13-CFEB-4A98-81FB-79438DE9E62F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2539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C55B2E7-B93E-42D4-A2A9-FBDCFCDE816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00A6A6"/>
                </a:solidFill>
              </a:defRPr>
            </a:pPr>
            <a:r>
              <a:rPr sz="1125" b="1">
                <a:solidFill>
                  <a:srgbClr val="00A6A6"/>
                </a:solidFill>
              </a:rPr>
              <a:t>PARTNERS AT THE NAVIGATION CENTRE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AF09F0-0989-4FBB-AC76-207F444A92B2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12304A"/>
                </a:solidFill>
              </a:defRPr>
            </a:pPr>
            <a:r>
              <a:rPr sz="2850" b="1">
                <a:solidFill>
                  <a:srgbClr val="12304A"/>
                </a:solidFill>
              </a:rPr>
              <a:t>Partners bring different services together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AF3608-CBFF-49FA-824C-9B45C83F06C5}"/>
              </a:ext>
            </a:extLst>
          </p:cNvPr>
          <p:cNvSpPr>
            <a:spLocks noGrp="1"/>
          </p:cNvSpPr>
          <p:nvPr/>
        </p:nvSpPr>
        <p:spPr>
          <a:xfrm>
            <a:off x="781050" y="1657350"/>
            <a:ext cx="10629900" cy="590550"/>
          </a:xfrm>
          <a:prstGeom prst="roundRect">
            <a:avLst>
              <a:gd name="adj" fmla="val 25806"/>
            </a:avLst>
          </a:prstGeom>
          <a:solidFill>
            <a:srgbClr val="FFF8E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DEDA1A-D20C-42E3-9F53-CE0EEBD8813B}"/>
              </a:ext>
            </a:extLst>
          </p:cNvPr>
          <p:cNvSpPr>
            <a:spLocks noGrp="1"/>
          </p:cNvSpPr>
          <p:nvPr/>
        </p:nvSpPr>
        <p:spPr>
          <a:xfrm>
            <a:off x="781050" y="1657350"/>
            <a:ext cx="133350" cy="590550"/>
          </a:xfrm>
          <a:prstGeom prst="roundRect">
            <a:avLst>
              <a:gd name="adj" fmla="val 50000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C464F1-347D-4C3B-BD38-49901C19C4E1}"/>
              </a:ext>
            </a:extLst>
          </p:cNvPr>
          <p:cNvSpPr>
            <a:spLocks noGrp="1"/>
          </p:cNvSpPr>
          <p:nvPr/>
        </p:nvSpPr>
        <p:spPr>
          <a:xfrm>
            <a:off x="1123950" y="1733550"/>
            <a:ext cx="2952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00A6A6"/>
                </a:solidFill>
              </a:defRPr>
            </a:pPr>
            <a:r>
              <a:rPr sz="1575" b="1">
                <a:solidFill>
                  <a:srgbClr val="00A6A6"/>
                </a:solidFill>
              </a:rPr>
              <a:t>OPERATIONS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393290-C2C4-4753-98D7-578A16C72010}"/>
              </a:ext>
            </a:extLst>
          </p:cNvPr>
          <p:cNvSpPr>
            <a:spLocks noGrp="1"/>
          </p:cNvSpPr>
          <p:nvPr/>
        </p:nvSpPr>
        <p:spPr>
          <a:xfrm>
            <a:off x="4171950" y="1733550"/>
            <a:ext cx="685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Shelter • check-in • basic needs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D66D5C-C31F-42B4-BAD8-D739E3F6465D}"/>
              </a:ext>
            </a:extLst>
          </p:cNvPr>
          <p:cNvSpPr>
            <a:spLocks noGrp="1"/>
          </p:cNvSpPr>
          <p:nvPr/>
        </p:nvSpPr>
        <p:spPr>
          <a:xfrm>
            <a:off x="781050" y="2457450"/>
            <a:ext cx="10629900" cy="590550"/>
          </a:xfrm>
          <a:prstGeom prst="roundRect">
            <a:avLst>
              <a:gd name="adj" fmla="val 25806"/>
            </a:avLst>
          </a:prstGeom>
          <a:solidFill>
            <a:srgbClr val="EFF6F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8B412F0-7780-45AD-A721-758F62E5C270}"/>
              </a:ext>
            </a:extLst>
          </p:cNvPr>
          <p:cNvSpPr>
            <a:spLocks noGrp="1"/>
          </p:cNvSpPr>
          <p:nvPr/>
        </p:nvSpPr>
        <p:spPr>
          <a:xfrm>
            <a:off x="781050" y="2457450"/>
            <a:ext cx="133350" cy="590550"/>
          </a:xfrm>
          <a:prstGeom prst="roundRect">
            <a:avLst>
              <a:gd name="adj" fmla="val 50000"/>
            </a:avLst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0B82FF-9A28-4289-B16A-13285748C689}"/>
              </a:ext>
            </a:extLst>
          </p:cNvPr>
          <p:cNvSpPr>
            <a:spLocks noGrp="1"/>
          </p:cNvSpPr>
          <p:nvPr/>
        </p:nvSpPr>
        <p:spPr>
          <a:xfrm>
            <a:off x="1123950" y="2533650"/>
            <a:ext cx="2952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FF6B5E"/>
                </a:solidFill>
              </a:defRPr>
            </a:pPr>
            <a:r>
              <a:rPr sz="1575" b="1">
                <a:solidFill>
                  <a:srgbClr val="FF6B5E"/>
                </a:solidFill>
              </a:rPr>
              <a:t>RECOVERY SUPPORT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CC22C-06FD-4E47-9DA9-498388851AAF}"/>
              </a:ext>
            </a:extLst>
          </p:cNvPr>
          <p:cNvSpPr>
            <a:spLocks noGrp="1"/>
          </p:cNvSpPr>
          <p:nvPr/>
        </p:nvSpPr>
        <p:spPr>
          <a:xfrm>
            <a:off x="4171950" y="2533650"/>
            <a:ext cx="685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Intake • coaching • resource brokering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5EADDDE-5F2E-4E2C-B9D2-5817DCC3CFF7}"/>
              </a:ext>
            </a:extLst>
          </p:cNvPr>
          <p:cNvSpPr>
            <a:spLocks noGrp="1"/>
          </p:cNvSpPr>
          <p:nvPr/>
        </p:nvSpPr>
        <p:spPr>
          <a:xfrm>
            <a:off x="781050" y="3257550"/>
            <a:ext cx="10629900" cy="590550"/>
          </a:xfrm>
          <a:prstGeom prst="roundRect">
            <a:avLst>
              <a:gd name="adj" fmla="val 25806"/>
            </a:avLst>
          </a:prstGeom>
          <a:solidFill>
            <a:srgbClr val="FFF8E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49C93D0-B6DB-4464-8C09-E6F8465EA861}"/>
              </a:ext>
            </a:extLst>
          </p:cNvPr>
          <p:cNvSpPr>
            <a:spLocks noGrp="1"/>
          </p:cNvSpPr>
          <p:nvPr/>
        </p:nvSpPr>
        <p:spPr>
          <a:xfrm>
            <a:off x="781050" y="3257550"/>
            <a:ext cx="133350" cy="590550"/>
          </a:xfrm>
          <a:prstGeom prst="roundRect">
            <a:avLst>
              <a:gd name="adj" fmla="val 50000"/>
            </a:avLst>
          </a:prstGeom>
          <a:solidFill>
            <a:srgbClr val="7357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3B32DE-BE50-405F-9AB4-FCA8F827089A}"/>
              </a:ext>
            </a:extLst>
          </p:cNvPr>
          <p:cNvSpPr>
            <a:spLocks noGrp="1"/>
          </p:cNvSpPr>
          <p:nvPr/>
        </p:nvSpPr>
        <p:spPr>
          <a:xfrm>
            <a:off x="1123950" y="3333750"/>
            <a:ext cx="2952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7357C8"/>
                </a:solidFill>
              </a:defRPr>
            </a:pPr>
            <a:r>
              <a:rPr sz="1575" b="1">
                <a:solidFill>
                  <a:srgbClr val="7357C8"/>
                </a:solidFill>
              </a:rPr>
              <a:t>HEALTH &amp; RECOVERY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BE3256-49F4-44F8-8C6A-65FE74E6A2B4}"/>
              </a:ext>
            </a:extLst>
          </p:cNvPr>
          <p:cNvSpPr>
            <a:spLocks noGrp="1"/>
          </p:cNvSpPr>
          <p:nvPr/>
        </p:nvSpPr>
        <p:spPr>
          <a:xfrm>
            <a:off x="4171950" y="3333750"/>
            <a:ext cx="685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Healthcare • mental health • addictions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FE01382-032F-42FB-ACD1-E361B29A3798}"/>
              </a:ext>
            </a:extLst>
          </p:cNvPr>
          <p:cNvSpPr>
            <a:spLocks noGrp="1"/>
          </p:cNvSpPr>
          <p:nvPr/>
        </p:nvSpPr>
        <p:spPr>
          <a:xfrm>
            <a:off x="781050" y="4057650"/>
            <a:ext cx="10629900" cy="590550"/>
          </a:xfrm>
          <a:prstGeom prst="roundRect">
            <a:avLst>
              <a:gd name="adj" fmla="val 25806"/>
            </a:avLst>
          </a:prstGeom>
          <a:solidFill>
            <a:srgbClr val="EFF6F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69BD309-3FDD-4FDD-8571-0D0838ADDF75}"/>
              </a:ext>
            </a:extLst>
          </p:cNvPr>
          <p:cNvSpPr>
            <a:spLocks noGrp="1"/>
          </p:cNvSpPr>
          <p:nvPr/>
        </p:nvSpPr>
        <p:spPr>
          <a:xfrm>
            <a:off x="781050" y="4057650"/>
            <a:ext cx="133350" cy="590550"/>
          </a:xfrm>
          <a:prstGeom prst="roundRect">
            <a:avLst>
              <a:gd name="adj" fmla="val 50000"/>
            </a:avLst>
          </a:prstGeom>
          <a:solidFill>
            <a:srgbClr val="F4B94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00F423-1A63-4008-AD4F-F928BAADFFEE}"/>
              </a:ext>
            </a:extLst>
          </p:cNvPr>
          <p:cNvSpPr>
            <a:spLocks noGrp="1"/>
          </p:cNvSpPr>
          <p:nvPr/>
        </p:nvSpPr>
        <p:spPr>
          <a:xfrm>
            <a:off x="1123950" y="4133850"/>
            <a:ext cx="2952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F4B942"/>
                </a:solidFill>
              </a:defRPr>
            </a:pPr>
            <a:r>
              <a:rPr sz="1575" b="1">
                <a:solidFill>
                  <a:srgbClr val="F4B942"/>
                </a:solidFill>
              </a:rPr>
              <a:t>COMMUNITY PATHWAYS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84D2A6-455B-40DA-890B-C0E9D83B8C5A}"/>
              </a:ext>
            </a:extLst>
          </p:cNvPr>
          <p:cNvSpPr>
            <a:spLocks noGrp="1"/>
          </p:cNvSpPr>
          <p:nvPr/>
        </p:nvSpPr>
        <p:spPr>
          <a:xfrm>
            <a:off x="4171950" y="4133850"/>
            <a:ext cx="685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Housing • ID • income • Indigenous supports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4FE4D05-F286-47CB-9D05-9A6C42491F82}"/>
              </a:ext>
            </a:extLst>
          </p:cNvPr>
          <p:cNvSpPr>
            <a:spLocks noGrp="1"/>
          </p:cNvSpPr>
          <p:nvPr/>
        </p:nvSpPr>
        <p:spPr>
          <a:xfrm>
            <a:off x="781050" y="4857750"/>
            <a:ext cx="10629900" cy="590550"/>
          </a:xfrm>
          <a:prstGeom prst="roundRect">
            <a:avLst>
              <a:gd name="adj" fmla="val 25806"/>
            </a:avLst>
          </a:prstGeom>
          <a:solidFill>
            <a:srgbClr val="FFF8E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4278222-F6A5-4F5C-BFA5-001C0321A71E}"/>
              </a:ext>
            </a:extLst>
          </p:cNvPr>
          <p:cNvSpPr>
            <a:spLocks noGrp="1"/>
          </p:cNvSpPr>
          <p:nvPr/>
        </p:nvSpPr>
        <p:spPr>
          <a:xfrm>
            <a:off x="781050" y="4857750"/>
            <a:ext cx="133350" cy="590550"/>
          </a:xfrm>
          <a:prstGeom prst="roundRect">
            <a:avLst>
              <a:gd name="adj" fmla="val 50000"/>
            </a:avLst>
          </a:prstGeom>
          <a:solidFill>
            <a:srgbClr val="52B7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65D2C1-A9DD-4850-92EC-7F8CA1635DFF}"/>
              </a:ext>
            </a:extLst>
          </p:cNvPr>
          <p:cNvSpPr>
            <a:spLocks noGrp="1"/>
          </p:cNvSpPr>
          <p:nvPr/>
        </p:nvSpPr>
        <p:spPr>
          <a:xfrm>
            <a:off x="1123950" y="4933950"/>
            <a:ext cx="2952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52B788"/>
                </a:solidFill>
              </a:defRPr>
            </a:pPr>
            <a:r>
              <a:rPr sz="1575" b="1">
                <a:solidFill>
                  <a:srgbClr val="52B788"/>
                </a:solidFill>
              </a:rPr>
              <a:t>SAFETY &amp; JUSTICE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858A28-EE2D-44AD-84F6-24587CD25B49}"/>
              </a:ext>
            </a:extLst>
          </p:cNvPr>
          <p:cNvSpPr>
            <a:spLocks noGrp="1"/>
          </p:cNvSpPr>
          <p:nvPr/>
        </p:nvSpPr>
        <p:spPr>
          <a:xfrm>
            <a:off x="4171950" y="4933950"/>
            <a:ext cx="685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17324D"/>
                </a:solidFill>
              </a:defRPr>
            </a:pPr>
            <a:r>
              <a:rPr sz="1650" b="0">
                <a:solidFill>
                  <a:srgbClr val="17324D"/>
                </a:solidFill>
              </a:rPr>
              <a:t>EPS • security • probation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C53DDA-B32E-4D41-BC8C-3DEFD6FD0598}"/>
              </a:ext>
            </a:extLst>
          </p:cNvPr>
          <p:cNvSpPr>
            <a:spLocks noGrp="1"/>
          </p:cNvSpPr>
          <p:nvPr/>
        </p:nvSpPr>
        <p:spPr>
          <a:xfrm>
            <a:off x="1047750" y="5810250"/>
            <a:ext cx="10096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Each partner contributes its area of service while the participant’s priorities guide the response.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6C8498-1BB1-4DEB-A527-4349E291C618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NAVIGATION CENTRES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780B29-7184-42EF-84C7-D24026954191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9411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6F63FA9-69A4-476C-8329-1A4EE5503F9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F4B942"/>
                </a:solidFill>
              </a:defRPr>
            </a:pPr>
            <a:r>
              <a:rPr sz="1125" b="1">
                <a:solidFill>
                  <a:srgbClr val="F4B942"/>
                </a:solidFill>
              </a:rPr>
              <a:t>RECOVERY SUPPORT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D8A96-DE26-4819-B006-3D303454DD62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Intake and RC sessions support different parts of the journey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96B355D-F14B-449F-8DE8-9AB00F4237C8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5143500" cy="371475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BDB630-C803-4C9B-84CB-8928AA337B74}"/>
              </a:ext>
            </a:extLst>
          </p:cNvPr>
          <p:cNvSpPr>
            <a:spLocks noGrp="1"/>
          </p:cNvSpPr>
          <p:nvPr/>
        </p:nvSpPr>
        <p:spPr>
          <a:xfrm>
            <a:off x="6381750" y="1666875"/>
            <a:ext cx="5143500" cy="3714750"/>
          </a:xfrm>
          <a:prstGeom prst="roundRect">
            <a:avLst>
              <a:gd name="adj" fmla="val 4103"/>
            </a:avLst>
          </a:prstGeom>
          <a:solidFill>
            <a:srgbClr val="FFF8E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A512AE-735E-49C6-BAB3-CF96C0B4F828}"/>
              </a:ext>
            </a:extLst>
          </p:cNvPr>
          <p:cNvSpPr>
            <a:spLocks noGrp="1"/>
          </p:cNvSpPr>
          <p:nvPr/>
        </p:nvSpPr>
        <p:spPr>
          <a:xfrm>
            <a:off x="990600" y="1943100"/>
            <a:ext cx="428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FF6B5E"/>
                </a:solidFill>
              </a:defRPr>
            </a:pPr>
            <a:r>
              <a:rPr sz="2100" b="1">
                <a:solidFill>
                  <a:srgbClr val="FF6B5E"/>
                </a:solidFill>
              </a:rPr>
              <a:t>1  INTAKE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502DE-50C2-4CEF-8F45-4286FE7B0968}"/>
              </a:ext>
            </a:extLst>
          </p:cNvPr>
          <p:cNvSpPr>
            <a:spLocks noGrp="1"/>
          </p:cNvSpPr>
          <p:nvPr/>
        </p:nvSpPr>
        <p:spPr>
          <a:xfrm>
            <a:off x="990600" y="2571750"/>
            <a:ext cx="4286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Clarify needs and connect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82637-1660-4FBD-A0D9-AF2BF24DD21B}"/>
              </a:ext>
            </a:extLst>
          </p:cNvPr>
          <p:cNvSpPr>
            <a:spLocks noGrp="1"/>
          </p:cNvSpPr>
          <p:nvPr/>
        </p:nvSpPr>
        <p:spPr>
          <a:xfrm>
            <a:off x="990600" y="3105150"/>
            <a:ext cx="4333875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Use lived experience to build trust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Ask skilled, recovery-focused questions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Clarify urgent and underlying needs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Share accurate information for triage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Connect to the right NAV partner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EFAD74-0E9E-4400-9B07-5D1308A9D6C2}"/>
              </a:ext>
            </a:extLst>
          </p:cNvPr>
          <p:cNvSpPr>
            <a:spLocks noGrp="1"/>
          </p:cNvSpPr>
          <p:nvPr/>
        </p:nvSpPr>
        <p:spPr>
          <a:xfrm>
            <a:off x="6705600" y="1943100"/>
            <a:ext cx="428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7357C8"/>
                </a:solidFill>
              </a:defRPr>
            </a:pPr>
            <a:r>
              <a:rPr sz="2100" b="1">
                <a:solidFill>
                  <a:srgbClr val="7357C8"/>
                </a:solidFill>
              </a:rPr>
              <a:t>2  RC SESSIONS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2775CC-C227-451A-86A8-AB375078A7CE}"/>
              </a:ext>
            </a:extLst>
          </p:cNvPr>
          <p:cNvSpPr>
            <a:spLocks noGrp="1"/>
          </p:cNvSpPr>
          <p:nvPr/>
        </p:nvSpPr>
        <p:spPr>
          <a:xfrm>
            <a:off x="6705600" y="2571750"/>
            <a:ext cx="428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Support before and after services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F5161F-FC02-4C2C-BCAD-9C3FEFCB5BE9}"/>
              </a:ext>
            </a:extLst>
          </p:cNvPr>
          <p:cNvSpPr>
            <a:spLocks noGrp="1"/>
          </p:cNvSpPr>
          <p:nvPr/>
        </p:nvSpPr>
        <p:spPr>
          <a:xfrm>
            <a:off x="6705600" y="3238500"/>
            <a:ext cx="4333875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Build a participant-led recovery plan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Prepare for treatment or appointments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Coach through barriers and setbacks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Follow up after other services</a:t>
            </a:r>
          </a:p>
          <a:p>
            <a:pPr algn="l">
              <a:buNone/>
              <a:defRPr sz="1575" b="0">
                <a:solidFill>
                  <a:srgbClr val="17324D"/>
                </a:solidFill>
              </a:defRPr>
            </a:pPr>
            <a:r>
              <a:rPr sz="1575" b="0">
                <a:solidFill>
                  <a:srgbClr val="17324D"/>
                </a:solidFill>
              </a:rPr>
              <a:t>• Keep progress and connection moving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F0FBBB7-87C8-4510-8C87-581A95ABBFAD}"/>
              </a:ext>
            </a:extLst>
          </p:cNvPr>
          <p:cNvSpPr>
            <a:spLocks noGrp="1"/>
          </p:cNvSpPr>
          <p:nvPr/>
        </p:nvSpPr>
        <p:spPr>
          <a:xfrm>
            <a:off x="2495550" y="5553075"/>
            <a:ext cx="7200900" cy="552450"/>
          </a:xfrm>
          <a:prstGeom prst="roundRect">
            <a:avLst>
              <a:gd name="adj" fmla="val 27586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05A50-128F-4A2E-92F7-A2E245CD6450}"/>
              </a:ext>
            </a:extLst>
          </p:cNvPr>
          <p:cNvSpPr>
            <a:spLocks noGrp="1"/>
          </p:cNvSpPr>
          <p:nvPr/>
        </p:nvSpPr>
        <p:spPr>
          <a:xfrm>
            <a:off x="2743200" y="5629275"/>
            <a:ext cx="671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Lived experience + education + ethics + boundaries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4015C3-48B4-43BB-8147-331769C0A414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BBD6E3"/>
                </a:solidFill>
              </a:defRPr>
            </a:pPr>
            <a:r>
              <a:rPr sz="825" b="1">
                <a:solidFill>
                  <a:srgbClr val="BBD6E3"/>
                </a:solidFill>
              </a:rPr>
              <a:t>NAVIGATION CENTRES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DC75D3-7BCD-4E5B-A2A6-A2551EDE21EA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BBD6E3"/>
                </a:solidFill>
              </a:defRPr>
            </a:pPr>
            <a:r>
              <a:rPr sz="825" b="1">
                <a:solidFill>
                  <a:srgbClr val="BBD6E3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5123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5C255CB4-7B61-4B22-AB52-6DB8068CE57C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00A6A6"/>
                </a:solidFill>
              </a:defRPr>
            </a:pPr>
            <a:r>
              <a:rPr sz="1125" b="1">
                <a:solidFill>
                  <a:srgbClr val="00A6A6"/>
                </a:solidFill>
              </a:rPr>
              <a:t>INTAKE AND RC SESSIONS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6BE25A-6C7C-40CC-9DF7-560FC5DA77C2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12304A"/>
                </a:solidFill>
              </a:defRPr>
            </a:pPr>
            <a:r>
              <a:rPr sz="2850" b="1">
                <a:solidFill>
                  <a:srgbClr val="12304A"/>
                </a:solidFill>
              </a:rPr>
              <a:t>How intake connects participants to RC coaching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97AB060-B6EC-4771-8F8F-84EDEB1D206A}"/>
              </a:ext>
            </a:extLst>
          </p:cNvPr>
          <p:cNvSpPr>
            <a:spLocks noGrp="1"/>
          </p:cNvSpPr>
          <p:nvPr/>
        </p:nvSpPr>
        <p:spPr>
          <a:xfrm>
            <a:off x="571500" y="2095500"/>
            <a:ext cx="2428875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9050">
            <a:solidFill>
              <a:srgbClr val="FF6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47B4D4-E5C7-433E-AAE6-3219BA7D9DA1}"/>
              </a:ext>
            </a:extLst>
          </p:cNvPr>
          <p:cNvSpPr>
            <a:spLocks noGrp="1"/>
          </p:cNvSpPr>
          <p:nvPr/>
        </p:nvSpPr>
        <p:spPr>
          <a:xfrm>
            <a:off x="571500" y="2095500"/>
            <a:ext cx="2428875" cy="171450"/>
          </a:xfrm>
          <a:prstGeom prst="roundRect">
            <a:avLst>
              <a:gd name="adj" fmla="val 50000"/>
            </a:avLst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A83A4-CDFC-4FB5-AEC4-3E7EF0990A56}"/>
              </a:ext>
            </a:extLst>
          </p:cNvPr>
          <p:cNvSpPr>
            <a:spLocks noGrp="1"/>
          </p:cNvSpPr>
          <p:nvPr/>
        </p:nvSpPr>
        <p:spPr>
          <a:xfrm>
            <a:off x="781050" y="2428875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FF6B5E"/>
                </a:solidFill>
              </a:defRPr>
            </a:pPr>
            <a:r>
              <a:rPr sz="2250" b="1">
                <a:solidFill>
                  <a:srgbClr val="FF6B5E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6ECA97-480F-454C-B41E-EE729C8F0C10}"/>
              </a:ext>
            </a:extLst>
          </p:cNvPr>
          <p:cNvSpPr>
            <a:spLocks noGrp="1"/>
          </p:cNvSpPr>
          <p:nvPr/>
        </p:nvSpPr>
        <p:spPr>
          <a:xfrm>
            <a:off x="781050" y="2952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12304A"/>
                </a:solidFill>
              </a:defRPr>
            </a:pPr>
            <a:r>
              <a:rPr sz="1575" b="1">
                <a:solidFill>
                  <a:srgbClr val="12304A"/>
                </a:solidFill>
              </a:rPr>
              <a:t>PARTICIPANT VOICE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F82E53-3222-45EA-8562-78A47ECB5436}"/>
              </a:ext>
            </a:extLst>
          </p:cNvPr>
          <p:cNvSpPr>
            <a:spLocks noGrp="1"/>
          </p:cNvSpPr>
          <p:nvPr/>
        </p:nvSpPr>
        <p:spPr>
          <a:xfrm>
            <a:off x="781050" y="356235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24D"/>
                </a:solidFill>
              </a:defRPr>
            </a:pPr>
            <a:r>
              <a:rPr sz="1500" b="0">
                <a:solidFill>
                  <a:srgbClr val="17324D"/>
                </a:solidFill>
              </a:rPr>
              <a:t>What do I need—and what matters to me?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DE05B9-445D-40D0-A82D-DDE97FB3CE51}"/>
              </a:ext>
            </a:extLst>
          </p:cNvPr>
          <p:cNvSpPr>
            <a:spLocks noGrp="1"/>
          </p:cNvSpPr>
          <p:nvPr/>
        </p:nvSpPr>
        <p:spPr>
          <a:xfrm>
            <a:off x="2943225" y="2952750"/>
            <a:ext cx="381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550" b="1">
                <a:solidFill>
                  <a:srgbClr val="12304A"/>
                </a:solidFill>
              </a:defRPr>
            </a:pPr>
            <a:r>
              <a:rPr sz="2550" b="1">
                <a:solidFill>
                  <a:srgbClr val="12304A"/>
                </a:solidFill>
              </a:rPr>
              <a:t>→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164D27D-8CD6-4728-B105-7390665B5455}"/>
              </a:ext>
            </a:extLst>
          </p:cNvPr>
          <p:cNvSpPr>
            <a:spLocks noGrp="1"/>
          </p:cNvSpPr>
          <p:nvPr/>
        </p:nvSpPr>
        <p:spPr>
          <a:xfrm>
            <a:off x="3429000" y="2095500"/>
            <a:ext cx="2428875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905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F87B9E2-FEE8-458F-AF7A-B88C1E2DADBD}"/>
              </a:ext>
            </a:extLst>
          </p:cNvPr>
          <p:cNvSpPr>
            <a:spLocks noGrp="1"/>
          </p:cNvSpPr>
          <p:nvPr/>
        </p:nvSpPr>
        <p:spPr>
          <a:xfrm>
            <a:off x="3429000" y="2095500"/>
            <a:ext cx="2428875" cy="171450"/>
          </a:xfrm>
          <a:prstGeom prst="roundRect">
            <a:avLst>
              <a:gd name="adj" fmla="val 50000"/>
            </a:avLst>
          </a:prstGeom>
          <a:solidFill>
            <a:srgbClr val="F4B94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0B6117-6070-4B0C-884F-C29F13164F89}"/>
              </a:ext>
            </a:extLst>
          </p:cNvPr>
          <p:cNvSpPr>
            <a:spLocks noGrp="1"/>
          </p:cNvSpPr>
          <p:nvPr/>
        </p:nvSpPr>
        <p:spPr>
          <a:xfrm>
            <a:off x="3638550" y="2428875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F4B942"/>
                </a:solidFill>
              </a:defRPr>
            </a:pPr>
            <a:r>
              <a:rPr sz="2250" b="1">
                <a:solidFill>
                  <a:srgbClr val="F4B942"/>
                </a:solidFill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11869-46AF-47E5-843E-10ADEF56E4D4}"/>
              </a:ext>
            </a:extLst>
          </p:cNvPr>
          <p:cNvSpPr>
            <a:spLocks noGrp="1"/>
          </p:cNvSpPr>
          <p:nvPr/>
        </p:nvSpPr>
        <p:spPr>
          <a:xfrm>
            <a:off x="3638550" y="2952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12304A"/>
                </a:solidFill>
              </a:defRPr>
            </a:pPr>
            <a:r>
              <a:rPr sz="1575" b="1">
                <a:solidFill>
                  <a:srgbClr val="12304A"/>
                </a:solidFill>
              </a:rPr>
              <a:t>SKILLED INTAKE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A14FB4-9B0F-4334-99F0-787CBCC78810}"/>
              </a:ext>
            </a:extLst>
          </p:cNvPr>
          <p:cNvSpPr>
            <a:spLocks noGrp="1"/>
          </p:cNvSpPr>
          <p:nvPr/>
        </p:nvSpPr>
        <p:spPr>
          <a:xfrm>
            <a:off x="3638550" y="356235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24D"/>
                </a:solidFill>
              </a:defRPr>
            </a:pPr>
            <a:r>
              <a:rPr sz="1500" b="0">
                <a:solidFill>
                  <a:srgbClr val="17324D"/>
                </a:solidFill>
              </a:rPr>
              <a:t>Clarify priorities, barriers and urgency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787E69-A799-48FB-B031-420D45F21D59}"/>
              </a:ext>
            </a:extLst>
          </p:cNvPr>
          <p:cNvSpPr>
            <a:spLocks noGrp="1"/>
          </p:cNvSpPr>
          <p:nvPr/>
        </p:nvSpPr>
        <p:spPr>
          <a:xfrm>
            <a:off x="5800725" y="2952750"/>
            <a:ext cx="381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550" b="1">
                <a:solidFill>
                  <a:srgbClr val="12304A"/>
                </a:solidFill>
              </a:defRPr>
            </a:pPr>
            <a:r>
              <a:rPr sz="2550" b="1">
                <a:solidFill>
                  <a:srgbClr val="12304A"/>
                </a:solidFill>
              </a:rPr>
              <a:t>→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B506790-7F25-446C-B4BE-BF1DB378529E}"/>
              </a:ext>
            </a:extLst>
          </p:cNvPr>
          <p:cNvSpPr>
            <a:spLocks noGrp="1"/>
          </p:cNvSpPr>
          <p:nvPr/>
        </p:nvSpPr>
        <p:spPr>
          <a:xfrm>
            <a:off x="6286500" y="2095500"/>
            <a:ext cx="2428875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905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4B9748-74FB-43A2-9BE4-8E6C4EA6BB6E}"/>
              </a:ext>
            </a:extLst>
          </p:cNvPr>
          <p:cNvSpPr>
            <a:spLocks noGrp="1"/>
          </p:cNvSpPr>
          <p:nvPr/>
        </p:nvSpPr>
        <p:spPr>
          <a:xfrm>
            <a:off x="6286500" y="2095500"/>
            <a:ext cx="2428875" cy="171450"/>
          </a:xfrm>
          <a:prstGeom prst="roundRect">
            <a:avLst>
              <a:gd name="adj" fmla="val 50000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9AC5C9-C01B-4A13-9C15-81D924103D5D}"/>
              </a:ext>
            </a:extLst>
          </p:cNvPr>
          <p:cNvSpPr>
            <a:spLocks noGrp="1"/>
          </p:cNvSpPr>
          <p:nvPr/>
        </p:nvSpPr>
        <p:spPr>
          <a:xfrm>
            <a:off x="6496050" y="2428875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0A6A6"/>
                </a:solidFill>
              </a:defRPr>
            </a:pPr>
            <a:r>
              <a:rPr sz="2250" b="1">
                <a:solidFill>
                  <a:srgbClr val="00A6A6"/>
                </a:solidFill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C6906F-3931-4672-A57D-EEB241000F1E}"/>
              </a:ext>
            </a:extLst>
          </p:cNvPr>
          <p:cNvSpPr>
            <a:spLocks noGrp="1"/>
          </p:cNvSpPr>
          <p:nvPr/>
        </p:nvSpPr>
        <p:spPr>
          <a:xfrm>
            <a:off x="6496050" y="2952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12304A"/>
                </a:solidFill>
              </a:defRPr>
            </a:pPr>
            <a:r>
              <a:rPr sz="1575" b="1">
                <a:solidFill>
                  <a:srgbClr val="12304A"/>
                </a:solidFill>
              </a:rPr>
              <a:t>WARM CONNECTION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781E55-CEDE-41B1-86FE-2A8925763910}"/>
              </a:ext>
            </a:extLst>
          </p:cNvPr>
          <p:cNvSpPr>
            <a:spLocks noGrp="1"/>
          </p:cNvSpPr>
          <p:nvPr/>
        </p:nvSpPr>
        <p:spPr>
          <a:xfrm>
            <a:off x="6496050" y="356235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24D"/>
                </a:solidFill>
              </a:defRPr>
            </a:pPr>
            <a:r>
              <a:rPr sz="1500" b="0">
                <a:solidFill>
                  <a:srgbClr val="17324D"/>
                </a:solidFill>
              </a:rPr>
              <a:t>Connect directly with the right NAV service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50E318-5F8A-4369-95E2-529DE4E9B097}"/>
              </a:ext>
            </a:extLst>
          </p:cNvPr>
          <p:cNvSpPr>
            <a:spLocks noGrp="1"/>
          </p:cNvSpPr>
          <p:nvPr/>
        </p:nvSpPr>
        <p:spPr>
          <a:xfrm>
            <a:off x="8658225" y="2952750"/>
            <a:ext cx="381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550" b="1">
                <a:solidFill>
                  <a:srgbClr val="12304A"/>
                </a:solidFill>
              </a:defRPr>
            </a:pPr>
            <a:r>
              <a:rPr sz="2550" b="1">
                <a:solidFill>
                  <a:srgbClr val="12304A"/>
                </a:solidFill>
              </a:rPr>
              <a:t>→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3B3BD50-0AB0-4A27-9CC1-D7A488677672}"/>
              </a:ext>
            </a:extLst>
          </p:cNvPr>
          <p:cNvSpPr>
            <a:spLocks noGrp="1"/>
          </p:cNvSpPr>
          <p:nvPr/>
        </p:nvSpPr>
        <p:spPr>
          <a:xfrm>
            <a:off x="9144000" y="2095500"/>
            <a:ext cx="2428875" cy="238125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9050">
            <a:solidFill>
              <a:srgbClr val="7357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916D6CD-31DD-48FA-8E1C-E3D55997ACB4}"/>
              </a:ext>
            </a:extLst>
          </p:cNvPr>
          <p:cNvSpPr>
            <a:spLocks noGrp="1"/>
          </p:cNvSpPr>
          <p:nvPr/>
        </p:nvSpPr>
        <p:spPr>
          <a:xfrm>
            <a:off x="9144000" y="2095500"/>
            <a:ext cx="2428875" cy="171450"/>
          </a:xfrm>
          <a:prstGeom prst="roundRect">
            <a:avLst>
              <a:gd name="adj" fmla="val 50000"/>
            </a:avLst>
          </a:prstGeom>
          <a:solidFill>
            <a:srgbClr val="7357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DBD762-EA71-42A8-B7DB-8DF2082916E6}"/>
              </a:ext>
            </a:extLst>
          </p:cNvPr>
          <p:cNvSpPr>
            <a:spLocks noGrp="1"/>
          </p:cNvSpPr>
          <p:nvPr/>
        </p:nvSpPr>
        <p:spPr>
          <a:xfrm>
            <a:off x="9353550" y="2428875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7357C8"/>
                </a:solidFill>
              </a:defRPr>
            </a:pPr>
            <a:r>
              <a:rPr sz="2250" b="1">
                <a:solidFill>
                  <a:srgbClr val="7357C8"/>
                </a:solidFill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57CF78-BD7C-4BF4-984A-EAA560B560CD}"/>
              </a:ext>
            </a:extLst>
          </p:cNvPr>
          <p:cNvSpPr>
            <a:spLocks noGrp="1"/>
          </p:cNvSpPr>
          <p:nvPr/>
        </p:nvSpPr>
        <p:spPr>
          <a:xfrm>
            <a:off x="9353550" y="2952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12304A"/>
                </a:solidFill>
              </a:defRPr>
            </a:pPr>
            <a:r>
              <a:rPr sz="1575" b="1">
                <a:solidFill>
                  <a:srgbClr val="12304A"/>
                </a:solidFill>
              </a:rPr>
              <a:t>RC COACHING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29B0B6-0112-440B-8CCD-289D814653F6}"/>
              </a:ext>
            </a:extLst>
          </p:cNvPr>
          <p:cNvSpPr>
            <a:spLocks noGrp="1"/>
          </p:cNvSpPr>
          <p:nvPr/>
        </p:nvSpPr>
        <p:spPr>
          <a:xfrm>
            <a:off x="9353550" y="356235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17324D"/>
                </a:solidFill>
              </a:defRPr>
            </a:pPr>
            <a:r>
              <a:rPr sz="1500" b="0">
                <a:solidFill>
                  <a:srgbClr val="17324D"/>
                </a:solidFill>
              </a:rPr>
              <a:t>Support before, between and after services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77B52FB-D632-4948-89CB-B2819624488C}"/>
              </a:ext>
            </a:extLst>
          </p:cNvPr>
          <p:cNvSpPr>
            <a:spLocks noGrp="1"/>
          </p:cNvSpPr>
          <p:nvPr/>
        </p:nvSpPr>
        <p:spPr>
          <a:xfrm>
            <a:off x="1762125" y="4953000"/>
            <a:ext cx="8667750" cy="876300"/>
          </a:xfrm>
          <a:prstGeom prst="roundRect">
            <a:avLst>
              <a:gd name="adj" fmla="val 17391"/>
            </a:avLst>
          </a:prstGeom>
          <a:solidFill>
            <a:srgbClr val="12304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DA64CB-7E4B-408D-9997-1567ACE74BAE}"/>
              </a:ext>
            </a:extLst>
          </p:cNvPr>
          <p:cNvSpPr>
            <a:spLocks noGrp="1"/>
          </p:cNvSpPr>
          <p:nvPr/>
        </p:nvSpPr>
        <p:spPr>
          <a:xfrm>
            <a:off x="2133600" y="5105400"/>
            <a:ext cx="7905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Intake identifies needs and makes connections. RC sessions provide support before, between and after services.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7A775DC-8B1D-4FE1-B68A-41096FC21BDA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NAVIGATION CENTRES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4E8E410-6B93-4023-BA61-A69DC7F2E6B7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0063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C8F444B-19A5-48F3-BFEE-0698729EAE7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F4B942"/>
                </a:solidFill>
              </a:defRPr>
            </a:pPr>
            <a:r>
              <a:rPr sz="1125" b="1">
                <a:solidFill>
                  <a:srgbClr val="F4B942"/>
                </a:solidFill>
              </a:rPr>
              <a:t>ONGOING RECOVERY SUPPORT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ADF7BA-47AF-4054-A637-D860662E988E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Participants can return for support as needs change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C5C3E54-C8E6-426D-969B-1BC7E89FBA04}"/>
              </a:ext>
            </a:extLst>
          </p:cNvPr>
          <p:cNvSpPr>
            <a:spLocks noGrp="1"/>
          </p:cNvSpPr>
          <p:nvPr/>
        </p:nvSpPr>
        <p:spPr>
          <a:xfrm>
            <a:off x="552450" y="2266950"/>
            <a:ext cx="1952625" cy="876300"/>
          </a:xfrm>
          <a:prstGeom prst="roundRect">
            <a:avLst>
              <a:gd name="adj" fmla="val 17391"/>
            </a:avLst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B46FA8-2825-4B8B-8CF4-6C8305FFA021}"/>
              </a:ext>
            </a:extLst>
          </p:cNvPr>
          <p:cNvSpPr>
            <a:spLocks noGrp="1"/>
          </p:cNvSpPr>
          <p:nvPr/>
        </p:nvSpPr>
        <p:spPr>
          <a:xfrm>
            <a:off x="666750" y="2457450"/>
            <a:ext cx="17240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CRISIS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CBC11A-62D1-4806-99D9-7047A516EC03}"/>
              </a:ext>
            </a:extLst>
          </p:cNvPr>
          <p:cNvSpPr>
            <a:spLocks noGrp="1"/>
          </p:cNvSpPr>
          <p:nvPr/>
        </p:nvSpPr>
        <p:spPr>
          <a:xfrm>
            <a:off x="2514600" y="2409825"/>
            <a:ext cx="3619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→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D6FB23-E912-4013-B611-DB4F1A6D4C8E}"/>
              </a:ext>
            </a:extLst>
          </p:cNvPr>
          <p:cNvSpPr>
            <a:spLocks noGrp="1"/>
          </p:cNvSpPr>
          <p:nvPr/>
        </p:nvSpPr>
        <p:spPr>
          <a:xfrm>
            <a:off x="2876550" y="2266950"/>
            <a:ext cx="1952625" cy="876300"/>
          </a:xfrm>
          <a:prstGeom prst="roundRect">
            <a:avLst>
              <a:gd name="adj" fmla="val 17391"/>
            </a:avLst>
          </a:prstGeom>
          <a:solidFill>
            <a:srgbClr val="F4B94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690259-4390-4948-A822-177A7E060C85}"/>
              </a:ext>
            </a:extLst>
          </p:cNvPr>
          <p:cNvSpPr>
            <a:spLocks noGrp="1"/>
          </p:cNvSpPr>
          <p:nvPr/>
        </p:nvSpPr>
        <p:spPr>
          <a:xfrm>
            <a:off x="2990850" y="2457450"/>
            <a:ext cx="17240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CONNECTION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2B9F2C-C242-4426-9B77-BE10388373B9}"/>
              </a:ext>
            </a:extLst>
          </p:cNvPr>
          <p:cNvSpPr>
            <a:spLocks noGrp="1"/>
          </p:cNvSpPr>
          <p:nvPr/>
        </p:nvSpPr>
        <p:spPr>
          <a:xfrm>
            <a:off x="4838700" y="2409825"/>
            <a:ext cx="3619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→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4085B52-220E-4FC2-9350-AC31F448C240}"/>
              </a:ext>
            </a:extLst>
          </p:cNvPr>
          <p:cNvSpPr>
            <a:spLocks noGrp="1"/>
          </p:cNvSpPr>
          <p:nvPr/>
        </p:nvSpPr>
        <p:spPr>
          <a:xfrm>
            <a:off x="5200650" y="2266950"/>
            <a:ext cx="1952625" cy="876300"/>
          </a:xfrm>
          <a:prstGeom prst="roundRect">
            <a:avLst>
              <a:gd name="adj" fmla="val 17391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39C62C-A186-4FEF-B9EE-C9A4D918FA87}"/>
              </a:ext>
            </a:extLst>
          </p:cNvPr>
          <p:cNvSpPr>
            <a:spLocks noGrp="1"/>
          </p:cNvSpPr>
          <p:nvPr/>
        </p:nvSpPr>
        <p:spPr>
          <a:xfrm>
            <a:off x="5314950" y="2457450"/>
            <a:ext cx="17240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STABILIZE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E1F1EE-5840-4052-9EEF-7B41E2F10A0F}"/>
              </a:ext>
            </a:extLst>
          </p:cNvPr>
          <p:cNvSpPr>
            <a:spLocks noGrp="1"/>
          </p:cNvSpPr>
          <p:nvPr/>
        </p:nvSpPr>
        <p:spPr>
          <a:xfrm>
            <a:off x="7162800" y="2409825"/>
            <a:ext cx="3619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→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AC39A43-4776-4C52-9A0E-7E7092DC887B}"/>
              </a:ext>
            </a:extLst>
          </p:cNvPr>
          <p:cNvSpPr>
            <a:spLocks noGrp="1"/>
          </p:cNvSpPr>
          <p:nvPr/>
        </p:nvSpPr>
        <p:spPr>
          <a:xfrm>
            <a:off x="7524750" y="2266950"/>
            <a:ext cx="1952625" cy="876300"/>
          </a:xfrm>
          <a:prstGeom prst="roundRect">
            <a:avLst>
              <a:gd name="adj" fmla="val 17391"/>
            </a:avLst>
          </a:prstGeom>
          <a:solidFill>
            <a:srgbClr val="52B7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D4CE3F-11FB-41B7-BB21-F16EF21CBD38}"/>
              </a:ext>
            </a:extLst>
          </p:cNvPr>
          <p:cNvSpPr>
            <a:spLocks noGrp="1"/>
          </p:cNvSpPr>
          <p:nvPr/>
        </p:nvSpPr>
        <p:spPr>
          <a:xfrm>
            <a:off x="7639050" y="2457450"/>
            <a:ext cx="17240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EXPLORE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FE8060-504E-4D0A-83F2-5FA747A29BD8}"/>
              </a:ext>
            </a:extLst>
          </p:cNvPr>
          <p:cNvSpPr>
            <a:spLocks noGrp="1"/>
          </p:cNvSpPr>
          <p:nvPr/>
        </p:nvSpPr>
        <p:spPr>
          <a:xfrm>
            <a:off x="9486900" y="2409825"/>
            <a:ext cx="3619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→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D9CA025-F616-477E-B0D6-B16D5FFE39CE}"/>
              </a:ext>
            </a:extLst>
          </p:cNvPr>
          <p:cNvSpPr>
            <a:spLocks noGrp="1"/>
          </p:cNvSpPr>
          <p:nvPr/>
        </p:nvSpPr>
        <p:spPr>
          <a:xfrm>
            <a:off x="9848850" y="2266950"/>
            <a:ext cx="1952625" cy="876300"/>
          </a:xfrm>
          <a:prstGeom prst="roundRect">
            <a:avLst>
              <a:gd name="adj" fmla="val 17391"/>
            </a:avLst>
          </a:prstGeom>
          <a:solidFill>
            <a:srgbClr val="7357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300202-1A59-49DD-A489-88AE09B74FA1}"/>
              </a:ext>
            </a:extLst>
          </p:cNvPr>
          <p:cNvSpPr>
            <a:spLocks noGrp="1"/>
          </p:cNvSpPr>
          <p:nvPr/>
        </p:nvSpPr>
        <p:spPr>
          <a:xfrm>
            <a:off x="9963150" y="2457450"/>
            <a:ext cx="17240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ACT &amp; GROW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AA8E4F-B1FD-4D97-90F3-C8739845FCD1}"/>
              </a:ext>
            </a:extLst>
          </p:cNvPr>
          <p:cNvSpPr>
            <a:spLocks noGrp="1"/>
          </p:cNvSpPr>
          <p:nvPr/>
        </p:nvSpPr>
        <p:spPr>
          <a:xfrm>
            <a:off x="1285875" y="3762375"/>
            <a:ext cx="962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Progress does not have to be perfect to be meaningful.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21FD3AF-FD81-4F4A-8F34-60872BAA507E}"/>
              </a:ext>
            </a:extLst>
          </p:cNvPr>
          <p:cNvSpPr>
            <a:spLocks noGrp="1"/>
          </p:cNvSpPr>
          <p:nvPr/>
        </p:nvSpPr>
        <p:spPr>
          <a:xfrm>
            <a:off x="2428875" y="4714875"/>
            <a:ext cx="7334250" cy="742950"/>
          </a:xfrm>
          <a:prstGeom prst="roundRect">
            <a:avLst>
              <a:gd name="adj" fmla="val 20513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66C49C-6F59-4D7C-BE88-FCB3AB33CB20}"/>
              </a:ext>
            </a:extLst>
          </p:cNvPr>
          <p:cNvSpPr>
            <a:spLocks noGrp="1"/>
          </p:cNvSpPr>
          <p:nvPr/>
        </p:nvSpPr>
        <p:spPr>
          <a:xfrm>
            <a:off x="2667000" y="4848225"/>
            <a:ext cx="685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Connect • collaborate • follow up • keep learning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4D3EDA-BEBD-4021-9613-6A39E059C779}"/>
              </a:ext>
            </a:extLst>
          </p:cNvPr>
          <p:cNvSpPr>
            <a:spLocks noGrp="1"/>
          </p:cNvSpPr>
          <p:nvPr/>
        </p:nvSpPr>
        <p:spPr>
          <a:xfrm>
            <a:off x="1809750" y="5857875"/>
            <a:ext cx="857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BDEDEA"/>
                </a:solidFill>
              </a:defRPr>
            </a:pPr>
            <a:r>
              <a:rPr sz="1725" b="1">
                <a:solidFill>
                  <a:srgbClr val="BDEDEA"/>
                </a:solidFill>
              </a:rPr>
              <a:t>Better means we keep moving forward—together.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EC931D-8607-4079-8152-2BB336720166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BBD6E3"/>
                </a:solidFill>
              </a:defRPr>
            </a:pPr>
            <a:r>
              <a:rPr sz="825" b="1">
                <a:solidFill>
                  <a:srgbClr val="BBD6E3"/>
                </a:solidFill>
              </a:rPr>
              <a:t>NAVIGATION CENTRES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4A20DC-DEBE-4776-9F19-1138879CC88B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BBD6E3"/>
                </a:solidFill>
              </a:defRPr>
            </a:pPr>
            <a:r>
              <a:rPr sz="825" b="1">
                <a:solidFill>
                  <a:srgbClr val="BBD6E3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70299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E173C7E-3343-4469-BCB5-80C945FCF92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00A6A6"/>
                </a:solidFill>
              </a:defRPr>
            </a:pPr>
            <a:r>
              <a:rPr sz="1125" b="1">
                <a:solidFill>
                  <a:srgbClr val="00A6A6"/>
                </a:solidFill>
              </a:rPr>
              <a:t>SHORT-TERM RECOVERY SPACE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8C9940-D78D-4D58-B763-853C4708A175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12304A"/>
                </a:solidFill>
              </a:defRPr>
            </a:pPr>
            <a:r>
              <a:rPr sz="2850" b="1">
                <a:solidFill>
                  <a:srgbClr val="12304A"/>
                </a:solidFill>
              </a:rPr>
              <a:t>Recovery beds at each Navigation Centre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222A2B9-17A2-44BD-B2BD-0FA83E079172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3333750" cy="2619375"/>
          </a:xfrm>
          <a:prstGeom prst="roundRect">
            <a:avLst>
              <a:gd name="adj" fmla="val 5818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3FF242-D02A-4A08-8D85-BDC36D9942D5}"/>
              </a:ext>
            </a:extLst>
          </p:cNvPr>
          <p:cNvSpPr>
            <a:spLocks noGrp="1"/>
          </p:cNvSpPr>
          <p:nvPr/>
        </p:nvSpPr>
        <p:spPr>
          <a:xfrm>
            <a:off x="1028700" y="2000250"/>
            <a:ext cx="2667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5850" b="1">
                <a:solidFill>
                  <a:srgbClr val="FFFFFF"/>
                </a:solidFill>
              </a:defRPr>
            </a:pPr>
            <a:r>
              <a:rPr sz="585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FE7680-2AEB-4045-86FF-F870EAAFD5C7}"/>
              </a:ext>
            </a:extLst>
          </p:cNvPr>
          <p:cNvSpPr>
            <a:spLocks noGrp="1"/>
          </p:cNvSpPr>
          <p:nvPr/>
        </p:nvSpPr>
        <p:spPr>
          <a:xfrm>
            <a:off x="1000125" y="3143250"/>
            <a:ext cx="2714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EDMONTON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25FBE5-7557-4445-9BFC-2D2CD6DDCC56}"/>
              </a:ext>
            </a:extLst>
          </p:cNvPr>
          <p:cNvSpPr>
            <a:spLocks noGrp="1"/>
          </p:cNvSpPr>
          <p:nvPr/>
        </p:nvSpPr>
        <p:spPr>
          <a:xfrm>
            <a:off x="1000125" y="3619500"/>
            <a:ext cx="2714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SHORT-TERM RECOVERY BEDS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CEAFD8-A07B-4D9C-8FD1-73251FA66C72}"/>
              </a:ext>
            </a:extLst>
          </p:cNvPr>
          <p:cNvSpPr>
            <a:spLocks noGrp="1"/>
          </p:cNvSpPr>
          <p:nvPr/>
        </p:nvSpPr>
        <p:spPr>
          <a:xfrm>
            <a:off x="4429125" y="1714500"/>
            <a:ext cx="3333750" cy="2619375"/>
          </a:xfrm>
          <a:prstGeom prst="roundRect">
            <a:avLst>
              <a:gd name="adj" fmla="val 5818"/>
            </a:avLst>
          </a:prstGeom>
          <a:solidFill>
            <a:srgbClr val="7357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448FDD-CD24-4264-8DBA-BEA076FD73A0}"/>
              </a:ext>
            </a:extLst>
          </p:cNvPr>
          <p:cNvSpPr>
            <a:spLocks noGrp="1"/>
          </p:cNvSpPr>
          <p:nvPr/>
        </p:nvSpPr>
        <p:spPr>
          <a:xfrm>
            <a:off x="4762500" y="2000250"/>
            <a:ext cx="2667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5850" b="1">
                <a:solidFill>
                  <a:srgbClr val="FFFFFF"/>
                </a:solidFill>
              </a:defRPr>
            </a:pPr>
            <a:r>
              <a:rPr sz="58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24CF3E-3724-485E-9ED5-F36D56ABBF73}"/>
              </a:ext>
            </a:extLst>
          </p:cNvPr>
          <p:cNvSpPr>
            <a:spLocks noGrp="1"/>
          </p:cNvSpPr>
          <p:nvPr/>
        </p:nvSpPr>
        <p:spPr>
          <a:xfrm>
            <a:off x="4762500" y="3143250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CALGARY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4C2A36-0510-4A3E-9AC6-EF58A7738BBD}"/>
              </a:ext>
            </a:extLst>
          </p:cNvPr>
          <p:cNvSpPr>
            <a:spLocks noGrp="1"/>
          </p:cNvSpPr>
          <p:nvPr/>
        </p:nvSpPr>
        <p:spPr>
          <a:xfrm>
            <a:off x="4762500" y="3619500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SHORT-TERM RECOVERY BEDS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7A6FF4-B1D3-4270-9D31-A10C83C9CA9B}"/>
              </a:ext>
            </a:extLst>
          </p:cNvPr>
          <p:cNvSpPr>
            <a:spLocks noGrp="1"/>
          </p:cNvSpPr>
          <p:nvPr/>
        </p:nvSpPr>
        <p:spPr>
          <a:xfrm>
            <a:off x="1257300" y="4953000"/>
            <a:ext cx="96774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12304A"/>
                </a:solidFill>
              </a:defRPr>
            </a:pPr>
            <a:r>
              <a:rPr sz="2025" b="1">
                <a:solidFill>
                  <a:srgbClr val="12304A"/>
                </a:solidFill>
              </a:rPr>
              <a:t>Short-term recovery space supports participants while treatment, services or other next steps are arranged.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2D9EAA-C2B1-40A3-B969-CCD2D9EA858D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NAVIGATION CENTRES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EBFA7B-760F-456F-B641-9874CBD2C1DC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56699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E99C39A-F5B7-4933-84D3-48B46415CC6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00A6A6"/>
                </a:solidFill>
              </a:defRPr>
            </a:pPr>
            <a:r>
              <a:rPr sz="1125" b="1">
                <a:solidFill>
                  <a:srgbClr val="00A6A6"/>
                </a:solidFill>
              </a:rPr>
              <a:t>COLLABORATION ACROSS THE CENTRE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06DB8C-B1F3-45CC-95B3-DB635B6233BF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12304A"/>
                </a:solidFill>
              </a:defRPr>
            </a:pPr>
            <a:r>
              <a:rPr sz="2850" b="1">
                <a:solidFill>
                  <a:srgbClr val="12304A"/>
                </a:solidFill>
              </a:rPr>
              <a:t>One centre. Many partners. One shared purpose.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63704F9-FE3F-446A-805D-CB5CCDB82033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2476500" cy="31432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B7BC0E-E217-4823-A454-29F38EE89BBD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2476500" cy="209550"/>
          </a:xfrm>
          <a:prstGeom prst="roundRect">
            <a:avLst>
              <a:gd name="adj" fmla="val 50000"/>
            </a:avLst>
          </a:prstGeom>
          <a:solidFill>
            <a:srgbClr val="FF6B5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1FC7F5-23D4-4333-8FD0-E41238B6A1F1}"/>
              </a:ext>
            </a:extLst>
          </p:cNvPr>
          <p:cNvSpPr>
            <a:spLocks noGrp="1"/>
          </p:cNvSpPr>
          <p:nvPr/>
        </p:nvSpPr>
        <p:spPr>
          <a:xfrm>
            <a:off x="838200" y="2476500"/>
            <a:ext cx="2133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FF6B5E"/>
                </a:solidFill>
              </a:defRPr>
            </a:pPr>
            <a:r>
              <a:rPr sz="1500" b="1">
                <a:solidFill>
                  <a:srgbClr val="FF6B5E"/>
                </a:solidFill>
              </a:rPr>
              <a:t>TRUST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56FF12-5F21-4700-B036-A37EE0A2BB26}"/>
              </a:ext>
            </a:extLst>
          </p:cNvPr>
          <p:cNvSpPr>
            <a:spLocks noGrp="1"/>
          </p:cNvSpPr>
          <p:nvPr/>
        </p:nvSpPr>
        <p:spPr>
          <a:xfrm>
            <a:off x="914400" y="3143250"/>
            <a:ext cx="19812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Consistent, respectful support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BB4B7F-38B0-4DE4-8C6C-F3BFD3CF173A}"/>
              </a:ext>
            </a:extLst>
          </p:cNvPr>
          <p:cNvSpPr>
            <a:spLocks noGrp="1"/>
          </p:cNvSpPr>
          <p:nvPr/>
        </p:nvSpPr>
        <p:spPr>
          <a:xfrm>
            <a:off x="3524250" y="1952625"/>
            <a:ext cx="2476500" cy="31432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F7C0B9-97C8-4B6F-A8B3-1DE2C8918247}"/>
              </a:ext>
            </a:extLst>
          </p:cNvPr>
          <p:cNvSpPr>
            <a:spLocks noGrp="1"/>
          </p:cNvSpPr>
          <p:nvPr/>
        </p:nvSpPr>
        <p:spPr>
          <a:xfrm>
            <a:off x="3524250" y="1952625"/>
            <a:ext cx="2476500" cy="209550"/>
          </a:xfrm>
          <a:prstGeom prst="roundRect">
            <a:avLst>
              <a:gd name="adj" fmla="val 50000"/>
            </a:avLst>
          </a:prstGeom>
          <a:solidFill>
            <a:srgbClr val="F4B94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4FF15-DCB9-4745-9221-64997962A5B3}"/>
              </a:ext>
            </a:extLst>
          </p:cNvPr>
          <p:cNvSpPr>
            <a:spLocks noGrp="1"/>
          </p:cNvSpPr>
          <p:nvPr/>
        </p:nvSpPr>
        <p:spPr>
          <a:xfrm>
            <a:off x="3695700" y="2476500"/>
            <a:ext cx="2133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F4B942"/>
                </a:solidFill>
              </a:defRPr>
            </a:pPr>
            <a:r>
              <a:rPr sz="1500" b="1">
                <a:solidFill>
                  <a:srgbClr val="F4B942"/>
                </a:solidFill>
              </a:rPr>
              <a:t>HOPE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1DAB7-59A6-41BA-A0FB-0C540F11C394}"/>
              </a:ext>
            </a:extLst>
          </p:cNvPr>
          <p:cNvSpPr>
            <a:spLocks noGrp="1"/>
          </p:cNvSpPr>
          <p:nvPr/>
        </p:nvSpPr>
        <p:spPr>
          <a:xfrm>
            <a:off x="3771900" y="3143250"/>
            <a:ext cx="19812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Clear options and next steps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04CD13-BFA6-4458-81AD-EBE9A5954FBB}"/>
              </a:ext>
            </a:extLst>
          </p:cNvPr>
          <p:cNvSpPr>
            <a:spLocks noGrp="1"/>
          </p:cNvSpPr>
          <p:nvPr/>
        </p:nvSpPr>
        <p:spPr>
          <a:xfrm>
            <a:off x="6381750" y="1952625"/>
            <a:ext cx="2476500" cy="31432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3981432-E7E7-40E2-BDEB-926747A1B5C4}"/>
              </a:ext>
            </a:extLst>
          </p:cNvPr>
          <p:cNvSpPr>
            <a:spLocks noGrp="1"/>
          </p:cNvSpPr>
          <p:nvPr/>
        </p:nvSpPr>
        <p:spPr>
          <a:xfrm>
            <a:off x="6381750" y="1952625"/>
            <a:ext cx="2476500" cy="209550"/>
          </a:xfrm>
          <a:prstGeom prst="roundRect">
            <a:avLst>
              <a:gd name="adj" fmla="val 50000"/>
            </a:avLst>
          </a:prstGeom>
          <a:solidFill>
            <a:srgbClr val="00A6A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5E91AF-1382-4045-AB2C-C07CBBC08ABA}"/>
              </a:ext>
            </a:extLst>
          </p:cNvPr>
          <p:cNvSpPr>
            <a:spLocks noGrp="1"/>
          </p:cNvSpPr>
          <p:nvPr/>
        </p:nvSpPr>
        <p:spPr>
          <a:xfrm>
            <a:off x="6553200" y="2476500"/>
            <a:ext cx="2133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00A6A6"/>
                </a:solidFill>
              </a:defRPr>
            </a:pPr>
            <a:r>
              <a:rPr sz="1500" b="1">
                <a:solidFill>
                  <a:srgbClr val="00A6A6"/>
                </a:solidFill>
              </a:rPr>
              <a:t>BELONGING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CEC067-3493-4C8C-B549-E284819F94AE}"/>
              </a:ext>
            </a:extLst>
          </p:cNvPr>
          <p:cNvSpPr>
            <a:spLocks noGrp="1"/>
          </p:cNvSpPr>
          <p:nvPr/>
        </p:nvSpPr>
        <p:spPr>
          <a:xfrm>
            <a:off x="6629400" y="3143250"/>
            <a:ext cx="19812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Connection across the centre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96C1E54-6742-4241-BC32-80308088970F}"/>
              </a:ext>
            </a:extLst>
          </p:cNvPr>
          <p:cNvSpPr>
            <a:spLocks noGrp="1"/>
          </p:cNvSpPr>
          <p:nvPr/>
        </p:nvSpPr>
        <p:spPr>
          <a:xfrm>
            <a:off x="9239250" y="1952625"/>
            <a:ext cx="2476500" cy="31432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24448A6-A8B0-42A2-A50B-61E8BDBCA80B}"/>
              </a:ext>
            </a:extLst>
          </p:cNvPr>
          <p:cNvSpPr>
            <a:spLocks noGrp="1"/>
          </p:cNvSpPr>
          <p:nvPr/>
        </p:nvSpPr>
        <p:spPr>
          <a:xfrm>
            <a:off x="9239250" y="1952625"/>
            <a:ext cx="2476500" cy="209550"/>
          </a:xfrm>
          <a:prstGeom prst="roundRect">
            <a:avLst>
              <a:gd name="adj" fmla="val 50000"/>
            </a:avLst>
          </a:prstGeom>
          <a:solidFill>
            <a:srgbClr val="7357C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08E9FA-60C1-45BC-ABBE-D0E295B3DA02}"/>
              </a:ext>
            </a:extLst>
          </p:cNvPr>
          <p:cNvSpPr>
            <a:spLocks noGrp="1"/>
          </p:cNvSpPr>
          <p:nvPr/>
        </p:nvSpPr>
        <p:spPr>
          <a:xfrm>
            <a:off x="9410700" y="2476500"/>
            <a:ext cx="2133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7357C8"/>
                </a:solidFill>
              </a:defRPr>
            </a:pPr>
            <a:r>
              <a:rPr sz="1500" b="1">
                <a:solidFill>
                  <a:srgbClr val="7357C8"/>
                </a:solidFill>
              </a:rPr>
              <a:t>SHARED ACTION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5EA863-9F9A-42D7-B33D-AFAB50BB362D}"/>
              </a:ext>
            </a:extLst>
          </p:cNvPr>
          <p:cNvSpPr>
            <a:spLocks noGrp="1"/>
          </p:cNvSpPr>
          <p:nvPr/>
        </p:nvSpPr>
        <p:spPr>
          <a:xfrm>
            <a:off x="9486900" y="3143250"/>
            <a:ext cx="19812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12304A"/>
                </a:solidFill>
              </a:defRPr>
            </a:pPr>
            <a:r>
              <a:rPr sz="1875" b="1">
                <a:solidFill>
                  <a:srgbClr val="12304A"/>
                </a:solidFill>
              </a:rPr>
              <a:t>Partners follow through together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E42089-065A-4964-B03B-E8F1FFA09870}"/>
              </a:ext>
            </a:extLst>
          </p:cNvPr>
          <p:cNvSpPr>
            <a:spLocks noGrp="1"/>
          </p:cNvSpPr>
          <p:nvPr/>
        </p:nvSpPr>
        <p:spPr>
          <a:xfrm>
            <a:off x="1714500" y="5467350"/>
            <a:ext cx="876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12304A"/>
                </a:solidFill>
              </a:defRPr>
            </a:pPr>
            <a:r>
              <a:rPr sz="2100" b="1">
                <a:solidFill>
                  <a:srgbClr val="12304A"/>
                </a:solidFill>
              </a:rPr>
              <a:t>Different roles. Shared information. One coordinated response.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44F3B9-17DA-4E32-A988-E70D3B3B3EEC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NAVIGATION CENTRES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195606-D662-4D3F-97A5-659E9088F670}"/>
              </a:ext>
            </a:extLst>
          </p:cNvPr>
          <p:cNvSpPr>
            <a:spLocks noGrp="1"/>
          </p:cNvSpPr>
          <p:nvPr/>
        </p:nvSpPr>
        <p:spPr>
          <a:xfrm>
            <a:off x="11096625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825" b="1">
                <a:solidFill>
                  <a:srgbClr val="668094"/>
                </a:solidFill>
              </a:defRPr>
            </a:pPr>
            <a:r>
              <a:rPr sz="825" b="1">
                <a:solidFill>
                  <a:srgbClr val="668094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591914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1050</Words>
  <Application>Microsoft Office PowerPoint</Application>
  <DocSecurity>0</DocSecurity>
  <PresentationFormat>Widescreen</PresentationFormat>
  <Paragraphs>147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Jennifer Diep</cp:lastModifiedBy>
  <cp:revision>1</cp:revision>
  <dcterms:created xsi:type="dcterms:W3CDTF">2026-09-04T18:43:54Z</dcterms:created>
  <dcterms:modified xsi:type="dcterms:W3CDTF">2026-09-04T19:55:30Z</dcterms:modified>
</cp:coreProperties>
</file>