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3"/>
    <p:restoredTop sz="94711"/>
  </p:normalViewPr>
  <p:slideViewPr>
    <p:cSldViewPr snapToGrid="0">
      <p:cViewPr varScale="1">
        <p:scale>
          <a:sx n="116" d="100"/>
          <a:sy n="116" d="100"/>
        </p:scale>
        <p:origin x="6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0:00-0:45     |     Opening / framing</a:t>
            </a:r>
          </a:p>
          <a:p>
            <a:endParaRPr dirty="0"/>
          </a:p>
          <a:p>
            <a:r>
              <a:rPr dirty="0"/>
              <a:t>PURPOSE</a:t>
            </a:r>
          </a:p>
          <a:p>
            <a:endParaRPr dirty="0"/>
          </a:p>
          <a:p>
            <a:r>
              <a:rPr dirty="0"/>
              <a:t>Welcome participants, establish your voice, and name the central question for the hour.</a:t>
            </a:r>
          </a:p>
          <a:p>
            <a:endParaRPr dirty="0"/>
          </a:p>
          <a:p>
            <a:r>
              <a:rPr dirty="0"/>
              <a:t>SUGGESTED WORDING</a:t>
            </a:r>
          </a:p>
          <a:p>
            <a:endParaRPr dirty="0"/>
          </a:p>
          <a:p>
            <a:r>
              <a:rPr dirty="0"/>
              <a:t>Welcome, everyone, and thank you for spending this hour with me. My perspective comes from both lived experience and the work I now do in the recovery field. I want this to be professional and useful, but I also want it to stay human, remembering recovery is built in human relationships.</a:t>
            </a:r>
          </a:p>
          <a:p>
            <a:endParaRPr dirty="0"/>
          </a:p>
          <a:p>
            <a:r>
              <a:rPr dirty="0"/>
              <a:t>Today we are looking at the role of peer support within a Recovery-Oriented System of Care. I know many of you already understand ROSC well, so I will not spend our time defining the system. Instead, I want to focus on what happens inside a healthy peer relationship that helps someone move forward - and how that relationship strengthens the wider circle of care.</a:t>
            </a:r>
          </a:p>
          <a:p>
            <a:endParaRPr dirty="0"/>
          </a:p>
          <a:p>
            <a:r>
              <a:rPr dirty="0"/>
              <a:t>The question I hope we can hold throughout the session is: What can lived experience contribute that is distinct, responsible, and connected to the rest of the recovery system?</a:t>
            </a:r>
          </a:p>
          <a:p>
            <a:endParaRPr dirty="0"/>
          </a:p>
          <a:p>
            <a:r>
              <a:rPr dirty="0"/>
              <a:t>KEY POINTS TO LAND</a:t>
            </a:r>
          </a:p>
          <a:p>
            <a:endParaRPr dirty="0"/>
          </a:p>
          <a:p>
            <a:r>
              <a:rPr dirty="0"/>
              <a:t>• Name both your lived experience and professional role in your own words.</a:t>
            </a:r>
          </a:p>
          <a:p>
            <a:endParaRPr dirty="0"/>
          </a:p>
          <a:p>
            <a:r>
              <a:rPr dirty="0"/>
              <a:t>• Signal collaboration from the beginning: peer support is part of a wider system.</a:t>
            </a:r>
          </a:p>
          <a:p>
            <a:endParaRPr dirty="0"/>
          </a:p>
          <a:p>
            <a:r>
              <a:rPr dirty="0"/>
              <a:t>TRANSITION</a:t>
            </a:r>
          </a:p>
          <a:p>
            <a:r>
              <a:rPr dirty="0"/>
              <a:t>Before we look at the system, I want to begin with the experience that first taught me what hope can feel like in a relationship.</a:t>
            </a:r>
          </a:p>
          <a:p>
            <a:endParaRPr dirty="0"/>
          </a:p>
          <a:p>
            <a:r>
              <a:rPr dirty="0"/>
              <a:t>[Sources]</a:t>
            </a:r>
          </a:p>
          <a:p>
            <a:r>
              <a:rPr dirty="0"/>
              <a:t>- User-provided webinar description and learning objectives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29:00-34:00     |     Learning objective: 2</a:t>
            </a:r>
          </a:p>
          <a:p>
            <a:endParaRPr dirty="0"/>
          </a:p>
          <a:p>
            <a:r>
              <a:rPr dirty="0"/>
              <a:t>PURPOSE</a:t>
            </a:r>
          </a:p>
          <a:p>
            <a:endParaRPr dirty="0"/>
          </a:p>
          <a:p>
            <a:r>
              <a:rPr dirty="0"/>
              <a:t>Teach the five relational experiences that help people remain engaged and move forward.</a:t>
            </a:r>
          </a:p>
          <a:p>
            <a:endParaRPr dirty="0"/>
          </a:p>
          <a:p>
            <a:r>
              <a:rPr dirty="0"/>
              <a:t>SUGGESTED WORDING</a:t>
            </a:r>
          </a:p>
          <a:p>
            <a:endParaRPr dirty="0"/>
          </a:p>
          <a:p>
            <a:r>
              <a:rPr dirty="0"/>
              <a:t>Shared experience says, 'You may not be the only one.' It can reduce shame and create a quicker sense of recognition.</a:t>
            </a:r>
          </a:p>
          <a:p>
            <a:endParaRPr dirty="0"/>
          </a:p>
          <a:p>
            <a:r>
              <a:rPr dirty="0"/>
              <a:t>Hope says, 'Movement is possible.' It becomes more believable when it is connected to a real person and a real life.</a:t>
            </a:r>
          </a:p>
          <a:p>
            <a:endParaRPr dirty="0"/>
          </a:p>
          <a:p>
            <a:r>
              <a:rPr dirty="0"/>
              <a:t>Belonging says, 'There is room for you here.' Recovery is difficult to sustain when a person feels they must do it alone.  Recovery is tough to start but </a:t>
            </a:r>
            <a:r>
              <a:rPr lang="en-CA" dirty="0"/>
              <a:t>even </a:t>
            </a:r>
            <a:r>
              <a:rPr dirty="0"/>
              <a:t>tougher to sustain when done alone.</a:t>
            </a:r>
          </a:p>
          <a:p>
            <a:endParaRPr dirty="0"/>
          </a:p>
          <a:p>
            <a:r>
              <a:rPr dirty="0"/>
              <a:t>Encouragement says, 'Your effort matters, including the small effort.' A peer may notice courage that the person has not yet learned to recognize.</a:t>
            </a:r>
          </a:p>
          <a:p>
            <a:endParaRPr dirty="0"/>
          </a:p>
          <a:p>
            <a:r>
              <a:rPr dirty="0"/>
              <a:t>Accountability says, 'Your choices matter, and we can look honestly at what happened.' Healthy accountability is not surveillance, control, or shame. It is a respectful invitation to notice, adjust, repair, reconnect, and try again. Accountability helps talk through reasons vs excuses for not following through with the plan.</a:t>
            </a:r>
          </a:p>
          <a:p>
            <a:endParaRPr dirty="0"/>
          </a:p>
          <a:p>
            <a:r>
              <a:rPr dirty="0"/>
              <a:t>Together, these experiences help a person remain engaged with recovery relationships and services. They do not remove responsibility; they make responsible action more possible.</a:t>
            </a:r>
          </a:p>
          <a:p>
            <a:endParaRPr dirty="0"/>
          </a:p>
          <a:p>
            <a:r>
              <a:rPr dirty="0"/>
              <a:t>KEY POINTS TO LAND</a:t>
            </a:r>
          </a:p>
          <a:p>
            <a:endParaRPr dirty="0"/>
          </a:p>
          <a:p>
            <a:r>
              <a:rPr dirty="0"/>
              <a:t>• Pause briefly after each of the five experiences.</a:t>
            </a:r>
          </a:p>
          <a:p>
            <a:endParaRPr dirty="0"/>
          </a:p>
          <a:p>
            <a:r>
              <a:rPr dirty="0"/>
              <a:t>• Spend extra time distinguishing accountability from shame or control.</a:t>
            </a:r>
          </a:p>
          <a:p>
            <a:endParaRPr dirty="0"/>
          </a:p>
          <a:p>
            <a:r>
              <a:rPr dirty="0"/>
              <a:t>• Reconnect these words to participant introductions on Slide 3.</a:t>
            </a:r>
          </a:p>
          <a:p>
            <a:endParaRPr dirty="0"/>
          </a:p>
          <a:p>
            <a:r>
              <a:rPr dirty="0"/>
              <a:t>TRANSITION</a:t>
            </a:r>
          </a:p>
          <a:p>
            <a:r>
              <a:rPr dirty="0"/>
              <a:t>Shared experience can open a door quickly, but it also carries an important responsibility.</a:t>
            </a:r>
          </a:p>
          <a:p>
            <a:endParaRPr dirty="0"/>
          </a:p>
          <a:p>
            <a:r>
              <a:rPr dirty="0"/>
              <a:t>[Sources]</a:t>
            </a:r>
          </a:p>
          <a:p>
            <a:r>
              <a:rPr dirty="0"/>
              <a:t>- User-provided learning objectives</a:t>
            </a:r>
          </a:p>
          <a:p>
            <a:r>
              <a:rPr dirty="0"/>
              <a:t>- Toolkit Final PDF, hope, belonging, and accountability sections</a:t>
            </a:r>
          </a:p>
          <a:p>
            <a:r>
              <a:rPr dirty="0"/>
              <a:t>- The Ten Practice Facilitator Guidebook, Three Pillars and Accountability Engine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34:00-37:00     |     Learning objective: 3</a:t>
            </a:r>
          </a:p>
          <a:p>
            <a:endParaRPr dirty="0"/>
          </a:p>
          <a:p>
            <a:r>
              <a:rPr dirty="0"/>
              <a:t>PURPOSE</a:t>
            </a:r>
          </a:p>
          <a:p>
            <a:endParaRPr dirty="0"/>
          </a:p>
          <a:p>
            <a:r>
              <a:rPr dirty="0"/>
              <a:t>Explain the humility, selectivity, and boundaries required when using lived experience.</a:t>
            </a:r>
          </a:p>
          <a:p>
            <a:endParaRPr dirty="0"/>
          </a:p>
          <a:p>
            <a:r>
              <a:rPr dirty="0"/>
              <a:t>SUGGESTED WORDING</a:t>
            </a:r>
          </a:p>
          <a:p>
            <a:endParaRPr dirty="0"/>
          </a:p>
          <a:p>
            <a:r>
              <a:rPr dirty="0"/>
              <a:t>Similarity can create trust, but it never gives me the right to assume I know exactly what another person feels or needs. Two people can have experiences that sound similar and still give them very different meaning.</a:t>
            </a:r>
          </a:p>
          <a:p>
            <a:endParaRPr dirty="0"/>
          </a:p>
          <a:p>
            <a:r>
              <a:rPr dirty="0"/>
              <a:t>My lived experience should be a bridge into curiosity, not a verdict about someone else's life. I can say, 'Some part of that sounds familiar to me. Would it be helpful to hear what I learned?' That leaves room for consent and choice.</a:t>
            </a:r>
          </a:p>
          <a:p>
            <a:endParaRPr dirty="0"/>
          </a:p>
          <a:p>
            <a:r>
              <a:rPr dirty="0"/>
              <a:t>Disclosure should also be selective and purposeful. I do not share simply because a story is true or because telling it helps me. I ask whether it is safe, relevant, </a:t>
            </a:r>
            <a:r>
              <a:rPr dirty="0" err="1"/>
              <a:t>boundaried</a:t>
            </a:r>
            <a:r>
              <a:rPr dirty="0"/>
              <a:t>, and likely to benefit the person listening. My experience may help me understand, but it does not give me the right to define others’ experiences.</a:t>
            </a:r>
          </a:p>
          <a:p>
            <a:endParaRPr dirty="0"/>
          </a:p>
          <a:p>
            <a:r>
              <a:rPr dirty="0"/>
              <a:t>KEY POINTS TO LAND</a:t>
            </a:r>
          </a:p>
          <a:p>
            <a:endParaRPr dirty="0"/>
          </a:p>
          <a:p>
            <a:r>
              <a:rPr dirty="0"/>
              <a:t>• Emphasize consent before disclosure.</a:t>
            </a:r>
          </a:p>
          <a:p>
            <a:endParaRPr dirty="0"/>
          </a:p>
          <a:p>
            <a:r>
              <a:rPr dirty="0"/>
              <a:t>• The listener's benefit - not the peer's need to tell - guides the choice to share.</a:t>
            </a:r>
          </a:p>
          <a:p>
            <a:endParaRPr dirty="0"/>
          </a:p>
          <a:p>
            <a:r>
              <a:rPr dirty="0"/>
              <a:t>• Humility protects autonomy and dignity.</a:t>
            </a:r>
          </a:p>
          <a:p>
            <a:endParaRPr dirty="0"/>
          </a:p>
          <a:p>
            <a:r>
              <a:rPr dirty="0"/>
              <a:t>TRANSITION</a:t>
            </a:r>
          </a:p>
          <a:p>
            <a:r>
              <a:rPr dirty="0"/>
              <a:t>A small, well-chosen story can still carry enormous power because small actions often become evidence of change.</a:t>
            </a:r>
          </a:p>
          <a:p>
            <a:endParaRPr dirty="0"/>
          </a:p>
          <a:p>
            <a:r>
              <a:rPr dirty="0"/>
              <a:t>[Sources]</a:t>
            </a:r>
          </a:p>
          <a:p>
            <a:r>
              <a:rPr dirty="0"/>
              <a:t>- Toolkit Final PDF, guidelines for sharing lived experience</a:t>
            </a:r>
          </a:p>
          <a:p>
            <a:r>
              <a:rPr dirty="0"/>
              <a:t>- SPSN Seminar-Facilitator PDF, autonomy and non-advice-giving principles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37:00-40:00     |     Learning objective: 2</a:t>
            </a:r>
          </a:p>
          <a:p>
            <a:endParaRPr dirty="0"/>
          </a:p>
          <a:p>
            <a:r>
              <a:rPr dirty="0"/>
              <a:t>PURPOSE</a:t>
            </a:r>
          </a:p>
          <a:p>
            <a:endParaRPr dirty="0"/>
          </a:p>
          <a:p>
            <a:r>
              <a:rPr dirty="0"/>
              <a:t>Use a brief personal story to show how encouragement and recognition turn a small action into evidence of change.</a:t>
            </a:r>
          </a:p>
          <a:p>
            <a:endParaRPr dirty="0"/>
          </a:p>
          <a:p>
            <a:r>
              <a:rPr dirty="0"/>
              <a:t>SUGGESTED WORDING</a:t>
            </a:r>
          </a:p>
          <a:p>
            <a:endParaRPr dirty="0"/>
          </a:p>
          <a:p>
            <a:r>
              <a:rPr dirty="0"/>
              <a:t>[Tell this story in your own words. Keep it to about two minutes.]</a:t>
            </a:r>
          </a:p>
          <a:p>
            <a:endParaRPr dirty="0"/>
          </a:p>
          <a:p>
            <a:r>
              <a:rPr dirty="0"/>
              <a:t>Begin with what the dining-room table represented at that point in the person's life. Name the small action or goal that was chosen. Describe the next contact and the small victory that was reported. Then explain what changed in the meaning of that action because another person noticed it and treated it as evidence of movement.</a:t>
            </a:r>
          </a:p>
          <a:p>
            <a:endParaRPr dirty="0"/>
          </a:p>
          <a:p>
            <a:r>
              <a:rPr dirty="0"/>
              <a:t>The teaching point is not that cleaning, sitting at, or reclaiming a table is a universal recovery task. The point is that the size of the action is not always the measure of the courage it required. Peer support can recognize the effort, connect it to hope, and help a person consider the next step without taking over.</a:t>
            </a:r>
          </a:p>
          <a:p>
            <a:endParaRPr dirty="0"/>
          </a:p>
          <a:p>
            <a:r>
              <a:rPr dirty="0"/>
              <a:t>KEY POINTS TO LAND</a:t>
            </a:r>
          </a:p>
          <a:p>
            <a:endParaRPr dirty="0"/>
          </a:p>
          <a:p>
            <a:r>
              <a:rPr dirty="0"/>
              <a:t>• Rehearsal cue: What did the table represent? What was the chosen action? What made it difficult? What did the victory make possible next?</a:t>
            </a:r>
          </a:p>
          <a:p>
            <a:endParaRPr dirty="0"/>
          </a:p>
          <a:p>
            <a:r>
              <a:rPr dirty="0"/>
              <a:t>• Protect privacy. Include only details necessary to teach the point.</a:t>
            </a:r>
          </a:p>
          <a:p>
            <a:endParaRPr dirty="0"/>
          </a:p>
          <a:p>
            <a:r>
              <a:rPr dirty="0"/>
              <a:t>• End with the meaning of the story, not with extra background.</a:t>
            </a:r>
          </a:p>
          <a:p>
            <a:endParaRPr dirty="0"/>
          </a:p>
          <a:p>
            <a:r>
              <a:rPr dirty="0"/>
              <a:t>TRANSITION</a:t>
            </a:r>
          </a:p>
          <a:p>
            <a:r>
              <a:rPr dirty="0"/>
              <a:t>That kind of support is powerful, but it works best when it opens outward into a wider network rather than becoming a person's only connection.</a:t>
            </a:r>
          </a:p>
          <a:p>
            <a:endParaRPr dirty="0"/>
          </a:p>
          <a:p>
            <a:r>
              <a:rPr dirty="0"/>
              <a:t>[Sources]</a:t>
            </a:r>
          </a:p>
          <a:p>
            <a:r>
              <a:rPr dirty="0"/>
              <a:t>- User-provided dining-room-table lived-experience story</a:t>
            </a:r>
          </a:p>
          <a:p>
            <a:r>
              <a:rPr dirty="0"/>
              <a:t>- The Ten Practice Facilitator Guidebook, success as showing up, </a:t>
            </a:r>
            <a:r>
              <a:rPr dirty="0" err="1"/>
              <a:t>practising</a:t>
            </a:r>
            <a:r>
              <a:rPr dirty="0"/>
              <a:t>, reflecting, and returning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40:00-43:00     |     Learning objectives: 1, 4</a:t>
            </a:r>
          </a:p>
          <a:p>
            <a:endParaRPr dirty="0"/>
          </a:p>
          <a:p>
            <a:r>
              <a:rPr dirty="0"/>
              <a:t>PURPOSE</a:t>
            </a:r>
          </a:p>
          <a:p>
            <a:endParaRPr dirty="0"/>
          </a:p>
          <a:p>
            <a:r>
              <a:rPr dirty="0"/>
              <a:t>Show how peer support strengthens clinical, treatment, family, and community relationships without replacing them.</a:t>
            </a:r>
          </a:p>
          <a:p>
            <a:endParaRPr dirty="0"/>
          </a:p>
          <a:p>
            <a:r>
              <a:rPr dirty="0"/>
              <a:t>SUGGESTED WORDING</a:t>
            </a:r>
          </a:p>
          <a:p>
            <a:endParaRPr dirty="0"/>
          </a:p>
          <a:p>
            <a:r>
              <a:rPr dirty="0"/>
              <a:t>I think of an emergency-room physician who recognized that the person in front of them needed appropriate medical care and also needed a kind of emotional and relational support the emergency department could not provide. The physician connected the person to a peer group with relevant lived experience.</a:t>
            </a:r>
          </a:p>
          <a:p>
            <a:endParaRPr dirty="0"/>
          </a:p>
          <a:p>
            <a:r>
              <a:rPr dirty="0"/>
              <a:t>No role was diminished. The physician did not try to become the peer. The peer group did not try to become medical care. The strength was in recognizing a need, knowing a trustworthy resource, and making a bridge between them.  And likewise, peer support can suggest care outside of the group that might be worth exploring.  A smooth transfer of care for the person in their journey.</a:t>
            </a:r>
          </a:p>
          <a:p>
            <a:endParaRPr dirty="0"/>
          </a:p>
          <a:p>
            <a:r>
              <a:rPr dirty="0"/>
              <a:t>This is an important test of healthy peer support: does the relationship help the person recognize, access, and remain connected to a broader network? Peer support should become a doorway to greater connection, not a doorway that closes behind someone.</a:t>
            </a:r>
          </a:p>
          <a:p>
            <a:endParaRPr dirty="0"/>
          </a:p>
          <a:p>
            <a:r>
              <a:rPr dirty="0"/>
              <a:t>KEY POINTS TO LAND</a:t>
            </a:r>
          </a:p>
          <a:p>
            <a:endParaRPr dirty="0"/>
          </a:p>
          <a:p>
            <a:r>
              <a:rPr dirty="0"/>
              <a:t>• Use the referral story to illustrate collaboration, not professional comparison.</a:t>
            </a:r>
          </a:p>
          <a:p>
            <a:endParaRPr dirty="0"/>
          </a:p>
          <a:p>
            <a:r>
              <a:rPr dirty="0"/>
              <a:t>• Name warm connection and follow-through, not merely handing someone a resource list.</a:t>
            </a:r>
          </a:p>
          <a:p>
            <a:endParaRPr dirty="0"/>
          </a:p>
          <a:p>
            <a:r>
              <a:rPr dirty="0"/>
              <a:t>• Repeat the doorway line; it directly supports Objectives 1 and 4.</a:t>
            </a:r>
          </a:p>
          <a:p>
            <a:endParaRPr dirty="0"/>
          </a:p>
          <a:p>
            <a:r>
              <a:rPr dirty="0"/>
              <a:t>TRANSITION</a:t>
            </a:r>
          </a:p>
          <a:p>
            <a:r>
              <a:rPr dirty="0"/>
              <a:t>For peer support to be a trustworthy bridge, it needs clear ethical boundaries and safety practices.</a:t>
            </a:r>
          </a:p>
          <a:p>
            <a:endParaRPr dirty="0"/>
          </a:p>
          <a:p>
            <a:r>
              <a:rPr dirty="0"/>
              <a:t>[Sources]</a:t>
            </a:r>
          </a:p>
          <a:p>
            <a:r>
              <a:rPr dirty="0"/>
              <a:t>- User-provided ER referral story</a:t>
            </a:r>
          </a:p>
          <a:p>
            <a:r>
              <a:rPr dirty="0"/>
              <a:t>- Toolkit Final PDF, ‘Peer Support vs. Professional Support’ and ‘A Complement, not a Replacement’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43:00-48:00     |     Learning objective: 3</a:t>
            </a:r>
          </a:p>
          <a:p>
            <a:endParaRPr dirty="0"/>
          </a:p>
          <a:p>
            <a:r>
              <a:rPr dirty="0"/>
              <a:t>PURPOSE</a:t>
            </a:r>
          </a:p>
          <a:p>
            <a:endParaRPr dirty="0"/>
          </a:p>
          <a:p>
            <a:r>
              <a:rPr dirty="0"/>
              <a:t>Name the practices that protect the person, the peer, and the sustainability of the relationship.</a:t>
            </a:r>
          </a:p>
          <a:p>
            <a:endParaRPr dirty="0"/>
          </a:p>
          <a:p>
            <a:r>
              <a:rPr dirty="0"/>
              <a:t>SUGGESTED WORDING</a:t>
            </a:r>
          </a:p>
          <a:p>
            <a:endParaRPr dirty="0"/>
          </a:p>
          <a:p>
            <a:r>
              <a:rPr dirty="0"/>
              <a:t>Boundaries are not a withdrawal of care. They are one way we care responsibly. Clear roles make relationships safer, more trustworthy, and more sustainable.</a:t>
            </a:r>
          </a:p>
          <a:p>
            <a:endParaRPr dirty="0"/>
          </a:p>
          <a:p>
            <a:r>
              <a:rPr dirty="0"/>
              <a:t>Autonomy means we use open questions, offer options, and respect the person's right to decide. We do not use our recovery story as authority over someone else's choices. Dignity means we see the whole person, including strengths and hopes, not only risk or difficulty.</a:t>
            </a:r>
          </a:p>
          <a:p>
            <a:endParaRPr dirty="0"/>
          </a:p>
          <a:p>
            <a:r>
              <a:rPr dirty="0"/>
              <a:t>Scope matters. Peer support is not therapy, medical treatment, crisis intervention, case management, or directing a person's life. A peer should know how to respond when safety concerns arise, how to involve appropriate crisis or clinical resources, and how to document or consult according to the organization's policies.</a:t>
            </a:r>
            <a:r>
              <a:rPr lang="en-CA" dirty="0"/>
              <a:t>  Transfer of care when needed.</a:t>
            </a:r>
            <a:endParaRPr dirty="0"/>
          </a:p>
          <a:p>
            <a:endParaRPr dirty="0"/>
          </a:p>
          <a:p>
            <a:r>
              <a:rPr dirty="0"/>
              <a:t>Finally, no peer should become a person's entire system. Supervision, team communication, referral pathways, workload limits, confidentiality practices, and the peer's own wellness are not administrative extras. They are conditions that make good peer support possible over time.  Clear boundaries are the key to </a:t>
            </a:r>
            <a:r>
              <a:rPr dirty="0" err="1"/>
              <a:t>maintianing</a:t>
            </a:r>
            <a:r>
              <a:rPr dirty="0"/>
              <a:t> long term care.</a:t>
            </a:r>
          </a:p>
          <a:p>
            <a:endParaRPr dirty="0"/>
          </a:p>
          <a:p>
            <a:r>
              <a:rPr dirty="0"/>
              <a:t>KEY POINTS TO LAND</a:t>
            </a:r>
          </a:p>
          <a:p>
            <a:endParaRPr dirty="0"/>
          </a:p>
          <a:p>
            <a:r>
              <a:rPr dirty="0"/>
              <a:t>• Use your local policy language for confidentiality, documentation, and crisis response.</a:t>
            </a:r>
          </a:p>
          <a:p>
            <a:endParaRPr dirty="0"/>
          </a:p>
          <a:p>
            <a:r>
              <a:rPr dirty="0"/>
              <a:t>• Do not imply that peers ignore risk; emphasize recognition, response, consultation, and referral within scope.</a:t>
            </a:r>
          </a:p>
          <a:p>
            <a:endParaRPr dirty="0"/>
          </a:p>
          <a:p>
            <a:r>
              <a:rPr dirty="0"/>
              <a:t>• Sustainability protects both participants and peer supporters.</a:t>
            </a:r>
          </a:p>
          <a:p>
            <a:endParaRPr dirty="0"/>
          </a:p>
          <a:p>
            <a:r>
              <a:rPr dirty="0"/>
              <a:t>TRANSITION</a:t>
            </a:r>
          </a:p>
          <a:p>
            <a:r>
              <a:rPr dirty="0"/>
              <a:t>When those conditions are in place, organizations can turn the values we have discussed into practical connection.</a:t>
            </a:r>
          </a:p>
          <a:p>
            <a:endParaRPr dirty="0"/>
          </a:p>
          <a:p>
            <a:r>
              <a:rPr dirty="0"/>
              <a:t>[Sources]</a:t>
            </a:r>
          </a:p>
          <a:p>
            <a:r>
              <a:rPr dirty="0"/>
              <a:t>- SPSN Seminar-Facilitator PDF, Ethics, Boundaries, and Safety module</a:t>
            </a:r>
          </a:p>
          <a:p>
            <a:r>
              <a:rPr dirty="0"/>
              <a:t>- The Ten Practice Facilitator Guidebook, Autonomy and Boundary Framework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48:00-51:00     |     Learning objective: 4</a:t>
            </a:r>
          </a:p>
          <a:p>
            <a:endParaRPr dirty="0"/>
          </a:p>
          <a:p>
            <a:r>
              <a:rPr dirty="0"/>
              <a:t>PURPOSE</a:t>
            </a:r>
          </a:p>
          <a:p>
            <a:endParaRPr dirty="0"/>
          </a:p>
          <a:p>
            <a:r>
              <a:rPr dirty="0"/>
              <a:t>Move from principles to practical organizational and community integration.</a:t>
            </a:r>
          </a:p>
          <a:p>
            <a:endParaRPr dirty="0"/>
          </a:p>
          <a:p>
            <a:r>
              <a:rPr dirty="0"/>
              <a:t>SUGGESTED WORDING</a:t>
            </a:r>
          </a:p>
          <a:p>
            <a:endParaRPr dirty="0"/>
          </a:p>
          <a:p>
            <a:r>
              <a:rPr dirty="0"/>
              <a:t>Integration begins with knowing the real options in the community - not only program names, but who they serve, how to access them, what barriers exist, and whether the connection is likely to feel safe and welcoming.  A five-minute phone call to a group facilitator will allow you to refer with confidence to what the person in your care will experience.  Two of those calls a week for a month will put eight more tools in your kit.</a:t>
            </a:r>
          </a:p>
          <a:p>
            <a:endParaRPr dirty="0"/>
          </a:p>
          <a:p>
            <a:r>
              <a:rPr dirty="0"/>
              <a:t>A useful question is: 'What kind of help would be useful right now, and what would make it easier to connect with it?' That question keeps the person's choice at the center while also helping us notice practical barriers such as transportation, cost, timing, fear, past experiences, accessibility, or uncertainty about what will happen next.</a:t>
            </a:r>
          </a:p>
          <a:p>
            <a:endParaRPr dirty="0"/>
          </a:p>
          <a:p>
            <a:r>
              <a:rPr dirty="0"/>
              <a:t>Organizations can support this work through clear referral pathways, warm handoffs, peer participation in team planning, role clarity, supervision, and feedback from the people receiving support. The aim is not simply to provide a referral. It is to help a person take and sustain the next chosen step.</a:t>
            </a:r>
          </a:p>
          <a:p>
            <a:endParaRPr dirty="0"/>
          </a:p>
          <a:p>
            <a:r>
              <a:rPr dirty="0"/>
              <a:t>I invite you to think of one support in your setting that people may need help recognizing, accessing, or reconnecting with this week.</a:t>
            </a:r>
          </a:p>
          <a:p>
            <a:endParaRPr dirty="0"/>
          </a:p>
          <a:p>
            <a:r>
              <a:rPr dirty="0"/>
              <a:t>KEY POINTS TO LAND</a:t>
            </a:r>
          </a:p>
          <a:p>
            <a:endParaRPr dirty="0"/>
          </a:p>
          <a:p>
            <a:r>
              <a:rPr dirty="0"/>
              <a:t>• Make the reflection practical and local.</a:t>
            </a:r>
          </a:p>
          <a:p>
            <a:endParaRPr dirty="0"/>
          </a:p>
          <a:p>
            <a:r>
              <a:rPr dirty="0"/>
              <a:t>• Distinguish a warm connection from giving a phone number or brochure.</a:t>
            </a:r>
          </a:p>
          <a:p>
            <a:endParaRPr dirty="0"/>
          </a:p>
          <a:p>
            <a:r>
              <a:rPr dirty="0"/>
              <a:t>• Integration includes access, follow-through, role clarity, and participant feedback.</a:t>
            </a:r>
          </a:p>
          <a:p>
            <a:endParaRPr dirty="0"/>
          </a:p>
          <a:p>
            <a:r>
              <a:rPr dirty="0"/>
              <a:t>TRANSITION</a:t>
            </a:r>
          </a:p>
          <a:p>
            <a:r>
              <a:rPr dirty="0"/>
              <a:t>I want to close the teaching portion with an image that captures what responsible hope-sharing means to me.</a:t>
            </a:r>
          </a:p>
          <a:p>
            <a:endParaRPr dirty="0"/>
          </a:p>
          <a:p>
            <a:r>
              <a:rPr dirty="0"/>
              <a:t>[Sources]</a:t>
            </a:r>
          </a:p>
          <a:p>
            <a:r>
              <a:rPr dirty="0"/>
              <a:t>- User-provided Empower Pathways application responses</a:t>
            </a:r>
          </a:p>
          <a:p>
            <a:r>
              <a:rPr dirty="0"/>
              <a:t>- Toolkit Final PDF, community connection and referral themes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51:00-52:00     |     Learning objective: 2</a:t>
            </a:r>
          </a:p>
          <a:p>
            <a:endParaRPr dirty="0"/>
          </a:p>
          <a:p>
            <a:r>
              <a:rPr dirty="0"/>
              <a:t>PURPOSE</a:t>
            </a:r>
          </a:p>
          <a:p>
            <a:endParaRPr dirty="0"/>
          </a:p>
          <a:p>
            <a:r>
              <a:rPr dirty="0"/>
              <a:t>Offer a memorable closing image for the value of a recovery story that is honest, steady, and used in service of others.</a:t>
            </a:r>
          </a:p>
          <a:p>
            <a:endParaRPr dirty="0"/>
          </a:p>
          <a:p>
            <a:r>
              <a:rPr dirty="0"/>
              <a:t>SUGGESTED WORDING</a:t>
            </a:r>
          </a:p>
          <a:p>
            <a:endParaRPr dirty="0"/>
          </a:p>
          <a:p>
            <a:r>
              <a:rPr dirty="0"/>
              <a:t>My flame may not be the biggest or the brightest, but it is real - and someone else may be able to light their candle from it.</a:t>
            </a:r>
          </a:p>
          <a:p>
            <a:endParaRPr dirty="0"/>
          </a:p>
          <a:p>
            <a:r>
              <a:rPr dirty="0"/>
              <a:t>A recovery story does not have to be finished, perfect, or impressive before it can help.  The purpose of our story must serve the listener.  It must be real and genuine.  Motive is everything and the person in our care can tell.</a:t>
            </a:r>
          </a:p>
          <a:p>
            <a:endParaRPr dirty="0"/>
          </a:p>
          <a:p>
            <a:r>
              <a:rPr dirty="0"/>
              <a:t>We’ve all had someone care for us who made a difference.   We have got into this line of work to carry that care forward.</a:t>
            </a:r>
          </a:p>
          <a:p>
            <a:endParaRPr dirty="0"/>
          </a:p>
          <a:p>
            <a:r>
              <a:rPr dirty="0"/>
              <a:t>Recovery happens through many relationships. Peer support makes a distinctive contribution when it helps people stay connected, engaged and translate what they understand into a life they can begin to live.</a:t>
            </a:r>
          </a:p>
          <a:p>
            <a:endParaRPr dirty="0"/>
          </a:p>
          <a:p>
            <a:r>
              <a:rPr dirty="0"/>
              <a:t>KEY POINTS TO LAND</a:t>
            </a:r>
          </a:p>
          <a:p>
            <a:endParaRPr dirty="0"/>
          </a:p>
          <a:p>
            <a:r>
              <a:rPr dirty="0"/>
              <a:t>• Slow down for the flame quotation and allow a short pause after it.</a:t>
            </a:r>
          </a:p>
          <a:p>
            <a:endParaRPr dirty="0"/>
          </a:p>
          <a:p>
            <a:r>
              <a:rPr dirty="0"/>
              <a:t>• Deliver the final sentence as the summary of the whole webinar.</a:t>
            </a:r>
          </a:p>
          <a:p>
            <a:endParaRPr dirty="0"/>
          </a:p>
          <a:p>
            <a:r>
              <a:rPr dirty="0"/>
              <a:t>TRANSITION</a:t>
            </a:r>
          </a:p>
          <a:p>
            <a:r>
              <a:rPr dirty="0"/>
              <a:t>I would like to open the remaining time for your questions, observations, or experiences.</a:t>
            </a:r>
          </a:p>
          <a:p>
            <a:endParaRPr dirty="0"/>
          </a:p>
          <a:p>
            <a:r>
              <a:rPr dirty="0"/>
              <a:t>[Sources]</a:t>
            </a:r>
          </a:p>
          <a:p>
            <a:r>
              <a:rPr dirty="0"/>
              <a:t>- User-provided candle metaphor</a:t>
            </a:r>
          </a:p>
          <a:p>
            <a:r>
              <a:rPr dirty="0"/>
              <a:t>- Toolkit Final PDF, ‘Transferring Hope Through Honesty’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TIME: 52:00-60:00     |     Learning objectives: 1, 2, 3, 4</a:t>
            </a:r>
          </a:p>
          <a:p>
            <a:endParaRPr/>
          </a:p>
          <a:p>
            <a:r>
              <a:t>PURPOSE</a:t>
            </a:r>
          </a:p>
          <a:p>
            <a:endParaRPr/>
          </a:p>
          <a:p>
            <a:r>
              <a:t>Invite discussion, consolidate learning, and use prepared prompts only if the room is quiet.</a:t>
            </a:r>
          </a:p>
          <a:p>
            <a:endParaRPr/>
          </a:p>
          <a:p>
            <a:r>
              <a:t>SUGGESTED WORDING</a:t>
            </a:r>
          </a:p>
          <a:p>
            <a:endParaRPr/>
          </a:p>
          <a:p>
            <a:r>
              <a:t>What questions, observations, or examples would you like to bring forward? [Pause. Give people time to unmute or type.]</a:t>
            </a:r>
          </a:p>
          <a:p>
            <a:endParaRPr/>
          </a:p>
          <a:p>
            <a:r>
              <a:t>If no question comes immediately, choose one prompt rather than asking all three at once:</a:t>
            </a:r>
          </a:p>
          <a:p>
            <a:endParaRPr/>
          </a:p>
          <a:p>
            <a:r>
              <a:t>1. What happens in someone the moment they hear a story that sounds like their own? Recognition can soften isolation and shame. It can create the feeling, 'I am not the only one,' and make hope more believable.</a:t>
            </a:r>
          </a:p>
          <a:p>
            <a:endParaRPr/>
          </a:p>
          <a:p>
            <a:r>
              <a:t>2. What have clinicians and treatment providers learned from peer supporters that surprised them? Peers can make visible what recovery looks like between appointments: the barriers to connection, the courage inside small steps, and the importance of belonging and everyday practice.</a:t>
            </a:r>
          </a:p>
          <a:p>
            <a:endParaRPr/>
          </a:p>
          <a:p>
            <a:r>
              <a:t>3. What does someone's recovery story need to become before it is ready to help other people, rather than only the storyteller? It does not have to be complete. It needs enough steadiness, boundaries, privacy, humility, and reflection that it can be shared for the listener's benefit and point toward hope rather than asking the listener to rescue or validate the speaker.</a:t>
            </a:r>
          </a:p>
          <a:p>
            <a:endParaRPr/>
          </a:p>
          <a:p>
            <a:r>
              <a:t>KEY POINTS TO LAND</a:t>
            </a:r>
          </a:p>
          <a:p>
            <a:endParaRPr/>
          </a:p>
          <a:p>
            <a:r>
              <a:t>• Answer briefly, then return the question to the group when appropriate.</a:t>
            </a:r>
          </a:p>
          <a:p>
            <a:endParaRPr/>
          </a:p>
          <a:p>
            <a:r>
              <a:t>• If one objective has received less attention, choose the prompt that helps reinforce it.</a:t>
            </a:r>
          </a:p>
          <a:p>
            <a:endParaRPr/>
          </a:p>
          <a:p>
            <a:r>
              <a:t>• Close by thanking participants and restating that the person remains at the center of a collaborative circle of support.</a:t>
            </a:r>
          </a:p>
          <a:p>
            <a:endParaRPr/>
          </a:p>
          <a:p>
            <a:r>
              <a:t>TRANSITION</a:t>
            </a:r>
          </a:p>
          <a:p>
            <a:r>
              <a:t>Closing line: Thank you for the work you do to help recovery become not only something people understand, but something they can begin to live.</a:t>
            </a:r>
          </a:p>
          <a:p>
            <a:endParaRPr/>
          </a:p>
          <a:p>
            <a:r>
              <a:t>[Sources]</a:t>
            </a:r>
          </a:p>
          <a:p>
            <a:r>
              <a:t>- User-selected session-ending questions</a:t>
            </a:r>
          </a:p>
          <a:p>
            <a:r>
              <a:t>- User-developed backup responses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0:45-4:00     |     Learning objective: 2</a:t>
            </a:r>
          </a:p>
          <a:p>
            <a:endParaRPr dirty="0"/>
          </a:p>
          <a:p>
            <a:r>
              <a:rPr dirty="0"/>
              <a:t>PURPOSE</a:t>
            </a:r>
          </a:p>
          <a:p>
            <a:endParaRPr dirty="0"/>
          </a:p>
          <a:p>
            <a:r>
              <a:rPr dirty="0"/>
              <a:t>Open personally and show how hope becomes credible through another person's consistent belief.</a:t>
            </a:r>
          </a:p>
          <a:p>
            <a:endParaRPr dirty="0"/>
          </a:p>
          <a:p>
            <a:r>
              <a:rPr dirty="0"/>
              <a:t>SUGGESTED WORDING</a:t>
            </a:r>
          </a:p>
          <a:p>
            <a:endParaRPr dirty="0"/>
          </a:p>
          <a:p>
            <a:r>
              <a:rPr dirty="0"/>
              <a:t>When I was 27, asking for help was difficult. I did not simply need more information about what was wrong. I needed an experience of being with someone who did not reduce me to what I had done, what had happened to me, or how stuck I felt.</a:t>
            </a:r>
          </a:p>
          <a:p>
            <a:endParaRPr dirty="0"/>
          </a:p>
          <a:p>
            <a:r>
              <a:rPr dirty="0"/>
              <a:t>A mentor gave me time, consistency, and the sense that I still had value. The line that stays with me is: someone treated me as though change was possible. That did not instantly change my life. But it gave me something I could begin to borrow before I could fully hold it for myself - hope.</a:t>
            </a:r>
          </a:p>
          <a:p>
            <a:endParaRPr dirty="0"/>
          </a:p>
          <a:p>
            <a:r>
              <a:rPr dirty="0"/>
              <a:t>That is one of the first distinctive contributions of peer support. Hope is not offered as a slogan. It becomes credible because it is carried in a relationship. A person begins to think, 'Maybe this person sees something in me that I cannot see yet. Maybe movement is possible.'</a:t>
            </a:r>
          </a:p>
          <a:p>
            <a:endParaRPr dirty="0"/>
          </a:p>
          <a:p>
            <a:r>
              <a:rPr dirty="0"/>
              <a:t>25 years later has me part of a non-profit organization trying to declare the value of </a:t>
            </a:r>
            <a:r>
              <a:rPr dirty="0" err="1"/>
              <a:t>neighbour</a:t>
            </a:r>
            <a:r>
              <a:rPr dirty="0"/>
              <a:t> helping </a:t>
            </a:r>
            <a:r>
              <a:rPr dirty="0" err="1"/>
              <a:t>neighbour</a:t>
            </a:r>
            <a:r>
              <a:rPr dirty="0"/>
              <a:t>.  We help people find existing groups, help start new groups as needed and provide support for the supporters through training opportunities and having a </a:t>
            </a:r>
            <a:r>
              <a:rPr dirty="0" err="1"/>
              <a:t>communtiy</a:t>
            </a:r>
            <a:r>
              <a:rPr dirty="0"/>
              <a:t> to lean on and celebrate with.</a:t>
            </a:r>
          </a:p>
          <a:p>
            <a:endParaRPr dirty="0"/>
          </a:p>
          <a:p>
            <a:r>
              <a:rPr dirty="0"/>
              <a:t>KEY POINTS TO LAND</a:t>
            </a:r>
          </a:p>
          <a:p>
            <a:endParaRPr dirty="0"/>
          </a:p>
          <a:p>
            <a:r>
              <a:rPr dirty="0"/>
              <a:t>• Keep the story focused on the effect of the relationship, not every detail of the past.</a:t>
            </a:r>
          </a:p>
          <a:p>
            <a:endParaRPr dirty="0"/>
          </a:p>
          <a:p>
            <a:r>
              <a:rPr dirty="0"/>
              <a:t>• Land the idea that hope can be borrowed before it is fully owned.</a:t>
            </a:r>
          </a:p>
          <a:p>
            <a:endParaRPr dirty="0"/>
          </a:p>
          <a:p>
            <a:r>
              <a:rPr dirty="0"/>
              <a:t>TRANSITION</a:t>
            </a:r>
          </a:p>
          <a:p>
            <a:r>
              <a:rPr dirty="0"/>
              <a:t>That experience is personal to me, but the words people use for what helps recovery often have a great deal in common.</a:t>
            </a:r>
          </a:p>
          <a:p>
            <a:endParaRPr dirty="0"/>
          </a:p>
          <a:p>
            <a:r>
              <a:rPr dirty="0"/>
              <a:t>[Sources]</a:t>
            </a:r>
          </a:p>
          <a:p>
            <a:r>
              <a:rPr dirty="0"/>
              <a:t>- User-provided lived-experience account</a:t>
            </a:r>
          </a:p>
          <a:p>
            <a:r>
              <a:rPr dirty="0"/>
              <a:t>- Toolkit Final PDF, ‘Transferring Hope Through Honesty’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4:00-8:00     |     Learning objective: 2</a:t>
            </a:r>
          </a:p>
          <a:p>
            <a:endParaRPr dirty="0"/>
          </a:p>
          <a:p>
            <a:r>
              <a:rPr dirty="0"/>
              <a:t>PURPOSE</a:t>
            </a:r>
          </a:p>
          <a:p>
            <a:endParaRPr dirty="0"/>
          </a:p>
          <a:p>
            <a:r>
              <a:rPr dirty="0"/>
              <a:t>Invite participation, learn the room, and surface the relational conditions participants already associate with recovery.</a:t>
            </a:r>
          </a:p>
          <a:p>
            <a:endParaRPr dirty="0"/>
          </a:p>
          <a:p>
            <a:r>
              <a:rPr dirty="0"/>
              <a:t>SUGGESTED WORDING</a:t>
            </a:r>
          </a:p>
          <a:p>
            <a:endParaRPr dirty="0"/>
          </a:p>
          <a:p>
            <a:r>
              <a:rPr dirty="0"/>
              <a:t>I would like to know who is with us today. In the chat, please share your name, your role or connection to recovery work, and one word for something people need in order to move forward in recovery.</a:t>
            </a:r>
          </a:p>
          <a:p>
            <a:endParaRPr dirty="0"/>
          </a:p>
          <a:p>
            <a:r>
              <a:rPr dirty="0"/>
              <a:t>[Pause and allow time. Read several responses aloud.]</a:t>
            </a:r>
          </a:p>
          <a:p>
            <a:endParaRPr dirty="0"/>
          </a:p>
          <a:p>
            <a:r>
              <a:rPr dirty="0"/>
              <a:t>There will be  words such as hope, safety, trust, belonging, choice, consistency, encouragement, and connection. Notice how many of those are not programs or job titles. They are experiences people have in relationships. Services matter, and the quality of the relationship within and around those services also matters.</a:t>
            </a:r>
          </a:p>
          <a:p>
            <a:endParaRPr dirty="0"/>
          </a:p>
          <a:p>
            <a:r>
              <a:rPr dirty="0"/>
              <a:t>I will return to these words later when we look at what healthy peer support actually offers.</a:t>
            </a:r>
          </a:p>
          <a:p>
            <a:endParaRPr dirty="0"/>
          </a:p>
          <a:p>
            <a:r>
              <a:rPr dirty="0"/>
              <a:t>KEY POINTS TO LAND</a:t>
            </a:r>
          </a:p>
          <a:p>
            <a:endParaRPr dirty="0"/>
          </a:p>
          <a:p>
            <a:r>
              <a:rPr dirty="0"/>
              <a:t>• Allow silence long enough for people to type.</a:t>
            </a:r>
          </a:p>
          <a:p>
            <a:endParaRPr dirty="0"/>
          </a:p>
          <a:p>
            <a:r>
              <a:rPr dirty="0"/>
              <a:t>• Read a range of roles and responses so participants feel seen.</a:t>
            </a:r>
          </a:p>
          <a:p>
            <a:endParaRPr dirty="0"/>
          </a:p>
          <a:p>
            <a:r>
              <a:rPr dirty="0"/>
              <a:t>• Protect the schedule: close introductions at about the eight-minute mark.</a:t>
            </a:r>
          </a:p>
          <a:p>
            <a:endParaRPr dirty="0"/>
          </a:p>
          <a:p>
            <a:r>
              <a:rPr dirty="0"/>
              <a:t>TRANSITION</a:t>
            </a:r>
          </a:p>
          <a:p>
            <a:r>
              <a:rPr dirty="0"/>
              <a:t>Those different needs are one reason recovery cannot rest on a single person, service, or relationship.</a:t>
            </a:r>
          </a:p>
          <a:p>
            <a:endParaRPr dirty="0"/>
          </a:p>
          <a:p>
            <a:r>
              <a:rPr dirty="0"/>
              <a:t>[Sources]</a:t>
            </a:r>
          </a:p>
          <a:p>
            <a:r>
              <a:rPr dirty="0"/>
              <a:t>- SPSN Seminar-Facilitator PDF, introduction prompt adapted for webinar use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8:00-11:00     |     Learning objectives: 1, 3, 4</a:t>
            </a:r>
          </a:p>
          <a:p>
            <a:endParaRPr dirty="0"/>
          </a:p>
          <a:p>
            <a:r>
              <a:rPr dirty="0"/>
              <a:t>PURPOSE</a:t>
            </a:r>
          </a:p>
          <a:p>
            <a:endParaRPr dirty="0"/>
          </a:p>
          <a:p>
            <a:r>
              <a:rPr dirty="0"/>
              <a:t>Place the person at the center and frame peer support as one coordinated contributor within a circle of care.</a:t>
            </a:r>
          </a:p>
          <a:p>
            <a:endParaRPr dirty="0"/>
          </a:p>
          <a:p>
            <a:r>
              <a:rPr dirty="0"/>
              <a:t>SUGGESTED WORDING</a:t>
            </a:r>
          </a:p>
          <a:p>
            <a:endParaRPr dirty="0"/>
          </a:p>
          <a:p>
            <a:r>
              <a:rPr dirty="0"/>
              <a:t>This is the system around the person. Treatment and healthcare can contribute healing and stability. Counselling and coaching can contribute understanding and direction. Family and community can contribute belonging and everyday support. Peer support contributes hope through shared experience.</a:t>
            </a:r>
          </a:p>
          <a:p>
            <a:endParaRPr dirty="0"/>
          </a:p>
          <a:p>
            <a:r>
              <a:rPr dirty="0"/>
              <a:t>The person remains at the center - with strengths, hopes, choices, dignity, and changing needs over time. Good coordination means the supports communicate appropriately, understand their roles, and help the person remain connected rather than pulling them in different directions.</a:t>
            </a:r>
          </a:p>
          <a:p>
            <a:endParaRPr dirty="0"/>
          </a:p>
          <a:p>
            <a:r>
              <a:rPr dirty="0"/>
              <a:t>Peer support is valuable because it contributes something distinctive.  Our task is to help people build and use a wider network of relationships and resources while protecting their right to decide what recovery means in their own life.  Wisdom is the collection of knowledge and, more importantly, how to use that knowledge in experiences.  The whole recovery team works towards that goal.</a:t>
            </a:r>
          </a:p>
          <a:p>
            <a:endParaRPr dirty="0"/>
          </a:p>
          <a:p>
            <a:r>
              <a:rPr dirty="0"/>
              <a:t>KEY POINTS TO LAND</a:t>
            </a:r>
          </a:p>
          <a:p>
            <a:endParaRPr dirty="0"/>
          </a:p>
          <a:p>
            <a:r>
              <a:rPr dirty="0"/>
              <a:t>• Point to the person in the center before naming the surrounding roles.</a:t>
            </a:r>
          </a:p>
          <a:p>
            <a:endParaRPr dirty="0"/>
          </a:p>
          <a:p>
            <a:r>
              <a:rPr dirty="0"/>
              <a:t>• Say plainly: distinct does not mean superior, and complementary does not mean optional or insignificant.</a:t>
            </a:r>
          </a:p>
          <a:p>
            <a:endParaRPr dirty="0"/>
          </a:p>
          <a:p>
            <a:r>
              <a:rPr dirty="0"/>
              <a:t>• Connect coordination with autonomy: the system is around the person, not in control of the person.</a:t>
            </a:r>
          </a:p>
          <a:p>
            <a:endParaRPr dirty="0"/>
          </a:p>
          <a:p>
            <a:r>
              <a:rPr dirty="0"/>
              <a:t>TRANSITION</a:t>
            </a:r>
          </a:p>
          <a:p>
            <a:r>
              <a:rPr dirty="0"/>
              <a:t>With that collaborative picture in mind, I want to focus on a tension that appears in many people's recovery journeys.</a:t>
            </a:r>
          </a:p>
          <a:p>
            <a:endParaRPr dirty="0"/>
          </a:p>
          <a:p>
            <a:r>
              <a:rPr dirty="0"/>
              <a:t>[Sources]</a:t>
            </a:r>
          </a:p>
          <a:p>
            <a:r>
              <a:rPr dirty="0"/>
              <a:t>- User-provided webinar description</a:t>
            </a:r>
          </a:p>
          <a:p>
            <a:r>
              <a:rPr dirty="0"/>
              <a:t>- Toolkit Final PDF, ‘Peer Support vs. Professional Support’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11:00-14:00     |     Learning objective: 1</a:t>
            </a:r>
          </a:p>
          <a:p>
            <a:endParaRPr dirty="0"/>
          </a:p>
          <a:p>
            <a:r>
              <a:rPr dirty="0"/>
              <a:t>PURPOSE</a:t>
            </a:r>
          </a:p>
          <a:p>
            <a:endParaRPr dirty="0"/>
          </a:p>
          <a:p>
            <a:r>
              <a:rPr dirty="0"/>
              <a:t>Introduce the difference between understanding a challenge and learning to live differently.</a:t>
            </a:r>
          </a:p>
          <a:p>
            <a:endParaRPr dirty="0"/>
          </a:p>
          <a:p>
            <a:r>
              <a:rPr dirty="0"/>
              <a:t>SUGGESTED WORDING</a:t>
            </a:r>
          </a:p>
          <a:p>
            <a:endParaRPr dirty="0"/>
          </a:p>
          <a:p>
            <a:r>
              <a:rPr dirty="0"/>
              <a:t>Understanding matters. Making sense of trauma, addiction, relationships, fear, grief, or patterns can reduce shame and open choices. I do not want to create a false divide where clinicians provide insight and peers provide action. Every part of the system can contribute across the whole recovery process.</a:t>
            </a:r>
          </a:p>
          <a:p>
            <a:endParaRPr dirty="0"/>
          </a:p>
          <a:p>
            <a:r>
              <a:rPr dirty="0"/>
              <a:t>But there can come a point when another explanation of why I struggle does not, by itself, move me forward. A person may be able to describe their situation with remarkable insight and still feel unsure how to live differently on an ordinary Tuesday afternoon.</a:t>
            </a:r>
          </a:p>
          <a:p>
            <a:endParaRPr dirty="0"/>
          </a:p>
          <a:p>
            <a:r>
              <a:rPr dirty="0"/>
              <a:t>That is the tension: recovery cannot remain only an explanation. At some point, what I understand has to enter my choices, relationships, habits, boundaries, and responses. It has to become lived.  Theory vs reality.  90% of gaining victory is being able to see the battle.  Not just avoiding harmful choices but beginning to choose healthy options.  I lost a lot of years by just not doing the bad.  Simply existing left me feeling empty and without purpose or value.  The best by-product of getting busy doing the good is there is no time or opportunity for the harmful.</a:t>
            </a:r>
          </a:p>
          <a:p>
            <a:endParaRPr dirty="0"/>
          </a:p>
          <a:p>
            <a:r>
              <a:rPr dirty="0"/>
              <a:t>KEY POINTS TO LAND</a:t>
            </a:r>
          </a:p>
          <a:p>
            <a:endParaRPr dirty="0"/>
          </a:p>
          <a:p>
            <a:r>
              <a:rPr dirty="0"/>
              <a:t>• Affirm the continuing value of clinical understanding.</a:t>
            </a:r>
          </a:p>
          <a:p>
            <a:endParaRPr dirty="0"/>
          </a:p>
          <a:p>
            <a:r>
              <a:rPr dirty="0"/>
              <a:t>• Avoid presenting insight and action as competing professional territories.</a:t>
            </a:r>
          </a:p>
          <a:p>
            <a:endParaRPr dirty="0"/>
          </a:p>
          <a:p>
            <a:r>
              <a:rPr dirty="0"/>
              <a:t>• Emphasize the practical gap between knowing and doing.</a:t>
            </a:r>
          </a:p>
          <a:p>
            <a:endParaRPr dirty="0"/>
          </a:p>
          <a:p>
            <a:r>
              <a:rPr dirty="0"/>
              <a:t>TRANSITION</a:t>
            </a:r>
          </a:p>
          <a:p>
            <a:r>
              <a:rPr dirty="0"/>
              <a:t>Most of us can think of examples where knowing why did not automatically make a new response easy.</a:t>
            </a:r>
          </a:p>
          <a:p>
            <a:endParaRPr dirty="0"/>
          </a:p>
          <a:p>
            <a:r>
              <a:rPr dirty="0"/>
              <a:t>[Sources]</a:t>
            </a:r>
          </a:p>
          <a:p>
            <a:r>
              <a:rPr dirty="0"/>
              <a:t>- User-developed ‘understanding into lived recovery’ framework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14:00-17:00     |     Learning objectives: 1, 2</a:t>
            </a:r>
          </a:p>
          <a:p>
            <a:endParaRPr dirty="0"/>
          </a:p>
          <a:p>
            <a:r>
              <a:rPr dirty="0"/>
              <a:t>PURPOSE</a:t>
            </a:r>
          </a:p>
          <a:p>
            <a:endParaRPr dirty="0"/>
          </a:p>
          <a:p>
            <a:r>
              <a:rPr dirty="0"/>
              <a:t>Normalize the gap between insight and action without blaming or shaming the person.</a:t>
            </a:r>
          </a:p>
          <a:p>
            <a:endParaRPr dirty="0"/>
          </a:p>
          <a:p>
            <a:r>
              <a:rPr dirty="0"/>
              <a:t>SUGGESTED WORDING</a:t>
            </a:r>
          </a:p>
          <a:p>
            <a:endParaRPr dirty="0"/>
          </a:p>
          <a:p>
            <a:r>
              <a:rPr dirty="0"/>
              <a:t>A person can know why they isolate and still isolate. They can understand why they reach for unhealthy options and still feel the pull to go down the old path. They can know what a healthy boundary is and still have no idea how to hold one when a relationship becomes difficult.</a:t>
            </a:r>
          </a:p>
          <a:p>
            <a:endParaRPr dirty="0"/>
          </a:p>
          <a:p>
            <a:r>
              <a:rPr dirty="0"/>
              <a:t>That does not mean the person is unwilling or that the insight has failed. Many old patterns once served a purpose. They may have helped someone survive, cope, avoid pain, or create a sense of control. Recovery is not about shaming those responses. It is about increasing choice.</a:t>
            </a:r>
          </a:p>
          <a:p>
            <a:endParaRPr dirty="0"/>
          </a:p>
          <a:p>
            <a:r>
              <a:rPr dirty="0"/>
              <a:t>The question gradually changes from 'Why am I like this?' to 'How do I want to live now, and what might I try when the old challenge shows up again?' Peer support can be especially useful in helping that question become practical and possible.</a:t>
            </a:r>
          </a:p>
          <a:p>
            <a:endParaRPr dirty="0"/>
          </a:p>
          <a:p>
            <a:r>
              <a:rPr dirty="0"/>
              <a:t>KEY POINTS TO LAND</a:t>
            </a:r>
          </a:p>
          <a:p>
            <a:endParaRPr dirty="0"/>
          </a:p>
          <a:p>
            <a:r>
              <a:rPr dirty="0"/>
              <a:t>• Use one or two examples, not the whole list, if time is tight.</a:t>
            </a:r>
          </a:p>
          <a:p>
            <a:endParaRPr dirty="0"/>
          </a:p>
          <a:p>
            <a:r>
              <a:rPr dirty="0"/>
              <a:t>• Say 'increasing choice' rather than 'fixing the person.'</a:t>
            </a:r>
          </a:p>
          <a:p>
            <a:endParaRPr dirty="0"/>
          </a:p>
          <a:p>
            <a:r>
              <a:rPr dirty="0"/>
              <a:t>TRANSITION</a:t>
            </a:r>
          </a:p>
          <a:p>
            <a:r>
              <a:rPr dirty="0"/>
              <a:t>I use four questions to describe this movement from the past toward practice.</a:t>
            </a:r>
          </a:p>
          <a:p>
            <a:endParaRPr dirty="0"/>
          </a:p>
          <a:p>
            <a:r>
              <a:rPr dirty="0"/>
              <a:t>[Sources]</a:t>
            </a:r>
          </a:p>
          <a:p>
            <a:r>
              <a:rPr dirty="0"/>
              <a:t>- User-developed framework</a:t>
            </a:r>
          </a:p>
          <a:p>
            <a:r>
              <a:rPr dirty="0"/>
              <a:t>- The Ten Practice Facilitator Guidebook, Awareness and Pressure Moments material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17:00-23:00     |     Learning objectives: 1, 2</a:t>
            </a:r>
          </a:p>
          <a:p>
            <a:endParaRPr dirty="0"/>
          </a:p>
          <a:p>
            <a:r>
              <a:rPr dirty="0"/>
              <a:t>PURPOSE</a:t>
            </a:r>
          </a:p>
          <a:p>
            <a:endParaRPr dirty="0"/>
          </a:p>
          <a:p>
            <a:r>
              <a:rPr dirty="0"/>
              <a:t>Give participants a practical framework for moving from understanding toward a chosen way of living.</a:t>
            </a:r>
          </a:p>
          <a:p>
            <a:endParaRPr dirty="0"/>
          </a:p>
          <a:p>
            <a:r>
              <a:rPr dirty="0"/>
              <a:t>SUGGESTED WORDING</a:t>
            </a:r>
          </a:p>
          <a:p>
            <a:endParaRPr dirty="0"/>
          </a:p>
          <a:p>
            <a:r>
              <a:rPr dirty="0"/>
              <a:t>The first question is: What happened to me? This makes room for the experiences, circumstances, wounds, losses, pressures, and conditions that shaped the person's life.</a:t>
            </a:r>
          </a:p>
          <a:p>
            <a:endParaRPr dirty="0"/>
          </a:p>
          <a:p>
            <a:r>
              <a:rPr dirty="0"/>
              <a:t>The second is: How did I learn to deal with it? Here we recognize coping patterns - substance use, isolation, anger, people-pleasing, control, avoidance, or whatever helped the person survive or escape. We can understand the function without pretending the pattern is still serving them well.  I think of these as the red choices.</a:t>
            </a:r>
          </a:p>
          <a:p>
            <a:endParaRPr dirty="0"/>
          </a:p>
          <a:p>
            <a:r>
              <a:rPr dirty="0"/>
              <a:t>The third question is: How do I want to live now? This turns attention toward values, relationships, habits, supports, boundaries, identity, and choice. The person begins to name a future, not only explain a past.</a:t>
            </a:r>
          </a:p>
          <a:p>
            <a:endParaRPr dirty="0"/>
          </a:p>
          <a:p>
            <a:r>
              <a:rPr dirty="0"/>
              <a:t>The fourth is: What can I </a:t>
            </a:r>
            <a:r>
              <a:rPr dirty="0" err="1"/>
              <a:t>practise</a:t>
            </a:r>
            <a:r>
              <a:rPr dirty="0"/>
              <a:t> next? Recovery becomes real through actions: making the phone call, going to the meeting, asking for help, staying when I want to run, apologizing, setting a boundary, trying again, or building a new relationship.  I think of these as the blue choices.  The power to choose at the crossroads of temptation shifts something inside.</a:t>
            </a:r>
          </a:p>
          <a:p>
            <a:endParaRPr dirty="0"/>
          </a:p>
          <a:p>
            <a:r>
              <a:rPr dirty="0"/>
              <a:t>The challenge may still be part of my story, but it no longer has to determine how I live. Recovery does not require every struggle to disappear before a person can begin building a meaningful life.  To be able to enjoy life in spite of the challenges.</a:t>
            </a:r>
          </a:p>
          <a:p>
            <a:endParaRPr dirty="0"/>
          </a:p>
          <a:p>
            <a:r>
              <a:rPr dirty="0"/>
              <a:t>KEY POINTS TO LAND</a:t>
            </a:r>
          </a:p>
          <a:p>
            <a:endParaRPr dirty="0"/>
          </a:p>
          <a:p>
            <a:r>
              <a:rPr dirty="0"/>
              <a:t>• Give equal respect to understanding and coping; place extra emphasis on questions three and four.</a:t>
            </a:r>
          </a:p>
          <a:p>
            <a:endParaRPr dirty="0"/>
          </a:p>
          <a:p>
            <a:r>
              <a:rPr dirty="0"/>
              <a:t>• Use concrete, everyday actions to make 'practice' feel attainable.</a:t>
            </a:r>
          </a:p>
          <a:p>
            <a:endParaRPr dirty="0"/>
          </a:p>
          <a:p>
            <a:r>
              <a:rPr dirty="0"/>
              <a:t>• Invite a brief internal reflection: Which question is most active in the people I support?</a:t>
            </a:r>
          </a:p>
          <a:p>
            <a:endParaRPr dirty="0"/>
          </a:p>
          <a:p>
            <a:r>
              <a:rPr dirty="0"/>
              <a:t>TRANSITION</a:t>
            </a:r>
          </a:p>
          <a:p>
            <a:r>
              <a:rPr dirty="0"/>
              <a:t>Those questions describe a progression, although real recovery rarely moves in a straight line.</a:t>
            </a:r>
          </a:p>
          <a:p>
            <a:endParaRPr dirty="0"/>
          </a:p>
          <a:p>
            <a:r>
              <a:rPr dirty="0"/>
              <a:t>[Sources]</a:t>
            </a:r>
          </a:p>
          <a:p>
            <a:r>
              <a:rPr dirty="0"/>
              <a:t>- User-developed framework</a:t>
            </a:r>
          </a:p>
          <a:p>
            <a:r>
              <a:rPr dirty="0"/>
              <a:t>- The Ten Practice Facilitator Guidebook, Core Philosophy and Accountability Engine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23:00-26:00     |     Learning objective: 1</a:t>
            </a:r>
          </a:p>
          <a:p>
            <a:endParaRPr dirty="0"/>
          </a:p>
          <a:p>
            <a:r>
              <a:rPr dirty="0"/>
              <a:t>PURPOSE</a:t>
            </a:r>
          </a:p>
          <a:p>
            <a:endParaRPr dirty="0"/>
          </a:p>
          <a:p>
            <a:r>
              <a:rPr dirty="0"/>
              <a:t>Show how peer support can help bridge understanding, hope, practice, and lived change.</a:t>
            </a:r>
          </a:p>
          <a:p>
            <a:endParaRPr dirty="0"/>
          </a:p>
          <a:p>
            <a:r>
              <a:rPr dirty="0"/>
              <a:t>SUGGESTED WORDING</a:t>
            </a:r>
          </a:p>
          <a:p>
            <a:endParaRPr dirty="0"/>
          </a:p>
          <a:p>
            <a:r>
              <a:rPr dirty="0"/>
              <a:t>This progression is not a rigid set of stages. People circle back, learn something new, struggle, </a:t>
            </a:r>
            <a:r>
              <a:rPr dirty="0" err="1"/>
              <a:t>practise</a:t>
            </a:r>
            <a:r>
              <a:rPr dirty="0"/>
              <a:t>, and begin again. But it helps us see what movement can involve: understanding, hope, practice, and lived change.</a:t>
            </a:r>
          </a:p>
          <a:p>
            <a:endParaRPr dirty="0"/>
          </a:p>
          <a:p>
            <a:r>
              <a:rPr dirty="0"/>
              <a:t>Understanding helps a person make sense of their experience. Hope makes a different future feel possible. Practice lets the person experiment with new responses. Lived change creates evidence: 'I handled that differently. I reached out. I stayed connected. I tried again.'</a:t>
            </a:r>
          </a:p>
          <a:p>
            <a:endParaRPr dirty="0"/>
          </a:p>
          <a:p>
            <a:r>
              <a:rPr dirty="0"/>
              <a:t>Peer support can occupy the space between 'I understand myself' and 'I am learning how to live differently.' The peer does not own the progression. The peer helps make the next step believable and less lonely.  They also celebrate the small victories that build change.</a:t>
            </a:r>
          </a:p>
          <a:p>
            <a:endParaRPr dirty="0"/>
          </a:p>
          <a:p>
            <a:r>
              <a:rPr dirty="0"/>
              <a:t>KEY POINTS TO LAND</a:t>
            </a:r>
          </a:p>
          <a:p>
            <a:endParaRPr dirty="0"/>
          </a:p>
          <a:p>
            <a:r>
              <a:rPr dirty="0"/>
              <a:t>• Describe the progression as flexible and repeating, not linear.</a:t>
            </a:r>
          </a:p>
          <a:p>
            <a:endParaRPr dirty="0"/>
          </a:p>
          <a:p>
            <a:r>
              <a:rPr dirty="0"/>
              <a:t>• Name hope as a bridge, and practice as the place where new evidence is created.</a:t>
            </a:r>
          </a:p>
          <a:p>
            <a:endParaRPr dirty="0"/>
          </a:p>
          <a:p>
            <a:r>
              <a:rPr dirty="0"/>
              <a:t>TRANSITION</a:t>
            </a:r>
          </a:p>
          <a:p>
            <a:r>
              <a:rPr dirty="0"/>
              <a:t>That brings us to the contribution lived experience can make when it is used with purpose and humility.</a:t>
            </a:r>
          </a:p>
          <a:p>
            <a:endParaRPr dirty="0"/>
          </a:p>
          <a:p>
            <a:r>
              <a:rPr dirty="0"/>
              <a:t>[Sources]</a:t>
            </a:r>
          </a:p>
          <a:p>
            <a:r>
              <a:rPr dirty="0"/>
              <a:t>- User-developed framework</a:t>
            </a:r>
          </a:p>
          <a:p>
            <a:r>
              <a:rPr dirty="0"/>
              <a:t>- The Ten Practice Facilitator Guidebook, ‘Growth Happens Through Practice, Not Perfection’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TIME: 26:00-29:00     |     Learning objectives: 1, 2</a:t>
            </a:r>
          </a:p>
          <a:p>
            <a:endParaRPr dirty="0"/>
          </a:p>
          <a:p>
            <a:r>
              <a:rPr dirty="0"/>
              <a:t>PURPOSE</a:t>
            </a:r>
          </a:p>
          <a:p>
            <a:endParaRPr dirty="0"/>
          </a:p>
          <a:p>
            <a:r>
              <a:rPr dirty="0"/>
              <a:t>Define the distinctive value of peer support as recognition, credible possibility, and companionship.</a:t>
            </a:r>
          </a:p>
          <a:p>
            <a:endParaRPr dirty="0"/>
          </a:p>
          <a:p>
            <a:r>
              <a:rPr dirty="0"/>
              <a:t>SUGGESTED WORDING</a:t>
            </a:r>
          </a:p>
          <a:p>
            <a:endParaRPr dirty="0"/>
          </a:p>
          <a:p>
            <a:r>
              <a:rPr dirty="0"/>
              <a:t>Lived experience can do more than help someone feel understood. At its best, it offers living evidence that a different life can actually be lived.</a:t>
            </a:r>
          </a:p>
          <a:p>
            <a:endParaRPr dirty="0"/>
          </a:p>
          <a:p>
            <a:r>
              <a:rPr dirty="0"/>
              <a:t>The peer is not saying, 'Here is what you should do,' or 'My path is your path.' The message is closer to: 'I recognize something about that place. Here is what it looked like when I began moving forward. I can walk beside you while you discover what your way looks like.'</a:t>
            </a:r>
          </a:p>
          <a:p>
            <a:endParaRPr dirty="0"/>
          </a:p>
          <a:p>
            <a:r>
              <a:rPr dirty="0"/>
              <a:t>There are three contributions inside that message. Recognition softens isolation. Evidence makes hope more credible.  One of my </a:t>
            </a:r>
            <a:r>
              <a:rPr dirty="0" err="1"/>
              <a:t>favourite</a:t>
            </a:r>
            <a:r>
              <a:rPr dirty="0"/>
              <a:t> quotes is “ reading about a country does not mean you have been there.”  Companionship makes experimentation less lonely.   Recovery can feel lonely, but it is a choice to do it alone.</a:t>
            </a:r>
          </a:p>
          <a:p>
            <a:endParaRPr dirty="0"/>
          </a:p>
          <a:p>
            <a:r>
              <a:rPr dirty="0"/>
              <a:t>KEY POINTS TO LAND</a:t>
            </a:r>
          </a:p>
          <a:p>
            <a:endParaRPr dirty="0"/>
          </a:p>
          <a:p>
            <a:r>
              <a:rPr dirty="0"/>
              <a:t>• Use 'living evidence' carefully: your life demonstrates possibility, not a guaranteed formula.</a:t>
            </a:r>
          </a:p>
          <a:p>
            <a:endParaRPr dirty="0"/>
          </a:p>
          <a:p>
            <a:r>
              <a:rPr dirty="0"/>
              <a:t>• Keep the person's path and choices separate from the peer's path.</a:t>
            </a:r>
          </a:p>
          <a:p>
            <a:endParaRPr dirty="0"/>
          </a:p>
          <a:p>
            <a:r>
              <a:rPr dirty="0"/>
              <a:t>TRANSITION</a:t>
            </a:r>
          </a:p>
          <a:p>
            <a:r>
              <a:rPr dirty="0"/>
              <a:t>If we look more closely at a healthy peer relationship, five experiences often help insight become action.</a:t>
            </a:r>
          </a:p>
          <a:p>
            <a:endParaRPr dirty="0"/>
          </a:p>
          <a:p>
            <a:r>
              <a:rPr dirty="0"/>
              <a:t>[Sources]</a:t>
            </a:r>
          </a:p>
          <a:p>
            <a:r>
              <a:rPr dirty="0"/>
              <a:t>- Toolkit Final PDF, ‘Transferring Hope Through Honesty’</a:t>
            </a:r>
          </a:p>
          <a:p>
            <a:r>
              <a:rPr dirty="0"/>
              <a:t>- SPSN Seminar-Facilitator PDF, definition of peer support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CF30ED-E9AE-4516-AE78-23E4D583AD37}"/>
              </a:ext>
            </a:extLst>
          </p:cNvPr>
          <p:cNvSpPr>
            <a:spLocks noGrp="1"/>
          </p:cNvSpPr>
          <p:nvPr/>
        </p:nvSpPr>
        <p:spPr>
          <a:xfrm>
            <a:off x="552450" y="438150"/>
            <a:ext cx="5715000" cy="28575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RECOVERY TRAINING INSTITUTE</a:t>
            </a:r>
          </a:p>
        </p:txBody>
      </p:sp>
      <p:sp>
        <p:nvSpPr>
          <p:cNvPr id="2" name="Rectangle 1">
            <a:extLst>
              <a:ext uri="{FF2B5EF4-FFF2-40B4-BE49-F238E27FC236}">
                <a16:creationId xmlns:a16="http://schemas.microsoft.com/office/drawing/2014/main" id="{FBD0E381-C327-4326-AD19-90B0D7D23E4F}"/>
              </a:ext>
            </a:extLst>
          </p:cNvPr>
          <p:cNvSpPr>
            <a:spLocks noGrp="1"/>
          </p:cNvSpPr>
          <p:nvPr/>
        </p:nvSpPr>
        <p:spPr>
          <a:xfrm>
            <a:off x="552450" y="1619250"/>
            <a:ext cx="10287000" cy="2000250"/>
          </a:xfrm>
          <a:prstGeom prst="rect">
            <a:avLst/>
          </a:prstGeom>
          <a:noFill/>
          <a:ln w="0">
            <a:noFill/>
            <a:prstDash val="solid"/>
          </a:ln>
        </p:spPr>
        <p:txBody>
          <a:bodyPr anchor="b">
            <a:normAutofit/>
          </a:bodyPr>
          <a:lstStyle/>
          <a:p>
            <a:pPr algn="l">
              <a:buNone/>
              <a:defRPr sz="4350" b="1">
                <a:solidFill>
                  <a:srgbClr val="111827"/>
                </a:solidFill>
                <a:latin typeface="Arial"/>
                <a:ea typeface="Arial"/>
                <a:cs typeface="Arial"/>
              </a:defRPr>
            </a:pPr>
            <a:r>
              <a:rPr sz="4350" b="1">
                <a:solidFill>
                  <a:srgbClr val="111827"/>
                </a:solidFill>
                <a:latin typeface="Arial"/>
                <a:ea typeface="Arial"/>
                <a:cs typeface="Arial"/>
              </a:rPr>
              <a:t>The Role of Peer Support in</a:t>
            </a:r>
          </a:p>
          <a:p>
            <a:pPr algn="l">
              <a:buNone/>
              <a:defRPr sz="4350" b="1">
                <a:solidFill>
                  <a:srgbClr val="111827"/>
                </a:solidFill>
                <a:latin typeface="Arial"/>
                <a:ea typeface="Arial"/>
                <a:cs typeface="Arial"/>
              </a:defRPr>
            </a:pPr>
            <a:r>
              <a:rPr sz="4350" b="1">
                <a:solidFill>
                  <a:srgbClr val="111827"/>
                </a:solidFill>
                <a:latin typeface="Arial"/>
                <a:ea typeface="Arial"/>
                <a:cs typeface="Arial"/>
              </a:rPr>
              <a:t>Recovery-Oriented Systems of Care</a:t>
            </a:r>
          </a:p>
        </p:txBody>
      </p:sp>
      <p:sp>
        <p:nvSpPr>
          <p:cNvPr id="3" name="Rectangle 2">
            <a:extLst>
              <a:ext uri="{FF2B5EF4-FFF2-40B4-BE49-F238E27FC236}">
                <a16:creationId xmlns:a16="http://schemas.microsoft.com/office/drawing/2014/main" id="{D7AEE2E7-91C4-4879-AD42-1A8C0DB043D9}"/>
              </a:ext>
            </a:extLst>
          </p:cNvPr>
          <p:cNvSpPr>
            <a:spLocks noGrp="1"/>
          </p:cNvSpPr>
          <p:nvPr/>
        </p:nvSpPr>
        <p:spPr>
          <a:xfrm>
            <a:off x="552450" y="4057650"/>
            <a:ext cx="1809750" cy="76200"/>
          </a:xfrm>
          <a:prstGeom prst="rect">
            <a:avLst/>
          </a:prstGeom>
          <a:solidFill>
            <a:srgbClr val="D79B36"/>
          </a:solidFill>
          <a:ln w="0">
            <a:solidFill>
              <a:srgbClr val="D79B36"/>
            </a:solidFill>
            <a:prstDash val="solid"/>
          </a:ln>
        </p:spPr>
        <p:txBody>
          <a:bodyPr/>
          <a:lstStyle/>
          <a:p>
            <a:endParaRPr lang="en-US"/>
          </a:p>
        </p:txBody>
      </p:sp>
      <p:sp>
        <p:nvSpPr>
          <p:cNvPr id="4" name="Rectangle 3">
            <a:extLst>
              <a:ext uri="{FF2B5EF4-FFF2-40B4-BE49-F238E27FC236}">
                <a16:creationId xmlns:a16="http://schemas.microsoft.com/office/drawing/2014/main" id="{9CFA94AB-E0D2-4E95-8B97-41F2006045FF}"/>
              </a:ext>
            </a:extLst>
          </p:cNvPr>
          <p:cNvSpPr>
            <a:spLocks noGrp="1"/>
          </p:cNvSpPr>
          <p:nvPr/>
        </p:nvSpPr>
        <p:spPr>
          <a:xfrm>
            <a:off x="552450" y="4533900"/>
            <a:ext cx="6667500" cy="1123950"/>
          </a:xfrm>
          <a:prstGeom prst="rect">
            <a:avLst/>
          </a:prstGeom>
          <a:noFill/>
          <a:ln w="0">
            <a:noFill/>
            <a:prstDash val="solid"/>
          </a:ln>
        </p:spPr>
        <p:txBody>
          <a:bodyPr anchor="t">
            <a:normAutofit/>
          </a:bodyPr>
          <a:lstStyle/>
          <a:p>
            <a:pPr algn="l">
              <a:buNone/>
              <a:defRPr sz="1800" b="0">
                <a:solidFill>
                  <a:srgbClr val="5F6B7A"/>
                </a:solidFill>
                <a:latin typeface="Arial"/>
                <a:ea typeface="Arial"/>
                <a:cs typeface="Arial"/>
              </a:defRPr>
            </a:pPr>
            <a:r>
              <a:rPr sz="1800" b="0">
                <a:solidFill>
                  <a:srgbClr val="5F6B7A"/>
                </a:solidFill>
                <a:latin typeface="Arial"/>
                <a:ea typeface="Arial"/>
                <a:cs typeface="Arial"/>
              </a:rPr>
              <a:t>Mark Jago</a:t>
            </a:r>
          </a:p>
          <a:p>
            <a:pPr algn="l">
              <a:buNone/>
              <a:defRPr sz="1800" b="0">
                <a:solidFill>
                  <a:srgbClr val="5F6B7A"/>
                </a:solidFill>
                <a:latin typeface="Arial"/>
                <a:ea typeface="Arial"/>
                <a:cs typeface="Arial"/>
              </a:defRPr>
            </a:pPr>
            <a:r>
              <a:rPr sz="1800" b="0">
                <a:solidFill>
                  <a:srgbClr val="5F6B7A"/>
                </a:solidFill>
                <a:latin typeface="Arial"/>
                <a:ea typeface="Arial"/>
                <a:cs typeface="Arial"/>
              </a:rPr>
              <a:t>Certified Recovery Coach Professional</a:t>
            </a:r>
          </a:p>
          <a:p>
            <a:pPr algn="l">
              <a:buNone/>
              <a:defRPr sz="1800" b="0">
                <a:solidFill>
                  <a:srgbClr val="5F6B7A"/>
                </a:solidFill>
                <a:latin typeface="Arial"/>
                <a:ea typeface="Arial"/>
                <a:cs typeface="Arial"/>
              </a:defRPr>
            </a:pPr>
            <a:r>
              <a:rPr sz="1800" b="0">
                <a:solidFill>
                  <a:srgbClr val="5F6B7A"/>
                </a:solidFill>
                <a:latin typeface="Arial"/>
                <a:ea typeface="Arial"/>
                <a:cs typeface="Arial"/>
              </a:rPr>
              <a:t>Executive Director, Sask Peer Support Network</a:t>
            </a:r>
          </a:p>
        </p:txBody>
      </p:sp>
      <p:sp>
        <p:nvSpPr>
          <p:cNvPr id="5" name="Rectangle 4">
            <a:extLst>
              <a:ext uri="{FF2B5EF4-FFF2-40B4-BE49-F238E27FC236}">
                <a16:creationId xmlns:a16="http://schemas.microsoft.com/office/drawing/2014/main" id="{A5ACAA1C-F7CC-4AA6-B094-733337350F0F}"/>
              </a:ext>
            </a:extLst>
          </p:cNvPr>
          <p:cNvSpPr>
            <a:spLocks noGrp="1"/>
          </p:cNvSpPr>
          <p:nvPr/>
        </p:nvSpPr>
        <p:spPr>
          <a:xfrm>
            <a:off x="7239000" y="5048250"/>
            <a:ext cx="4048125" cy="685800"/>
          </a:xfrm>
          <a:prstGeom prst="rect">
            <a:avLst/>
          </a:prstGeom>
          <a:noFill/>
          <a:ln w="0">
            <a:noFill/>
            <a:prstDash val="solid"/>
          </a:ln>
        </p:spPr>
        <p:txBody>
          <a:bodyPr anchor="t">
            <a:normAutofit/>
          </a:bodyPr>
          <a:lstStyle/>
          <a:p>
            <a:pPr algn="r">
              <a:buNone/>
              <a:defRPr sz="1875" b="1">
                <a:solidFill>
                  <a:srgbClr val="2B78B8"/>
                </a:solidFill>
                <a:latin typeface="Arial"/>
                <a:ea typeface="Arial"/>
                <a:cs typeface="Arial"/>
              </a:defRPr>
            </a:pPr>
            <a:r>
              <a:rPr sz="1875" b="1">
                <a:solidFill>
                  <a:srgbClr val="2B78B8"/>
                </a:solidFill>
                <a:latin typeface="Arial"/>
                <a:ea typeface="Arial"/>
                <a:cs typeface="Arial"/>
              </a:rPr>
              <a:t>Recovery happens through many relationships.</a:t>
            </a:r>
          </a:p>
        </p:txBody>
      </p:sp>
    </p:spTree>
    <p:extLst>
      <p:ext uri="{BB962C8B-B14F-4D97-AF65-F5344CB8AC3E}">
        <p14:creationId xmlns:p14="http://schemas.microsoft.com/office/powerpoint/2010/main" val="909442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DD23AB4-E91A-4324-A163-CF03A1BD4A0F}"/>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WHAT HAPPENS WITHIN HEALTHY PEER SUPPORT</a:t>
            </a:r>
          </a:p>
        </p:txBody>
      </p:sp>
      <p:sp>
        <p:nvSpPr>
          <p:cNvPr id="2" name="Rectangle 1">
            <a:extLst>
              <a:ext uri="{FF2B5EF4-FFF2-40B4-BE49-F238E27FC236}">
                <a16:creationId xmlns:a16="http://schemas.microsoft.com/office/drawing/2014/main" id="{D6F679E3-9A2A-4DE9-A3CE-CEC0A9C59C88}"/>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Five experiences help insight become action</a:t>
            </a:r>
          </a:p>
        </p:txBody>
      </p:sp>
      <p:sp>
        <p:nvSpPr>
          <p:cNvPr id="3" name="Rectangle 2">
            <a:extLst>
              <a:ext uri="{FF2B5EF4-FFF2-40B4-BE49-F238E27FC236}">
                <a16:creationId xmlns:a16="http://schemas.microsoft.com/office/drawing/2014/main" id="{D39AF212-5E32-42A9-8865-C94DFE373AAE}"/>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4CE0231E-382E-42C2-A5E2-5559AF084FCF}"/>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10</a:t>
            </a:r>
          </a:p>
        </p:txBody>
      </p:sp>
      <p:sp>
        <p:nvSpPr>
          <p:cNvPr id="5" name="Rectangle 4">
            <a:extLst>
              <a:ext uri="{FF2B5EF4-FFF2-40B4-BE49-F238E27FC236}">
                <a16:creationId xmlns:a16="http://schemas.microsoft.com/office/drawing/2014/main" id="{C4F68638-07A8-46A7-95BD-B756C95BEF93}"/>
              </a:ext>
            </a:extLst>
          </p:cNvPr>
          <p:cNvSpPr>
            <a:spLocks noGrp="1"/>
          </p:cNvSpPr>
          <p:nvPr/>
        </p:nvSpPr>
        <p:spPr>
          <a:xfrm>
            <a:off x="609600" y="1876425"/>
            <a:ext cx="10972800" cy="685800"/>
          </a:xfrm>
          <a:prstGeom prst="rect">
            <a:avLst/>
          </a:prstGeom>
          <a:solidFill>
            <a:srgbClr val="F7F9FA"/>
          </a:solidFill>
          <a:ln w="0">
            <a:solidFill>
              <a:srgbClr val="F7F9FA"/>
            </a:solidFill>
            <a:prstDash val="solid"/>
          </a:ln>
        </p:spPr>
        <p:txBody>
          <a:bodyPr/>
          <a:lstStyle/>
          <a:p>
            <a:endParaRPr lang="en-US"/>
          </a:p>
        </p:txBody>
      </p:sp>
      <p:sp>
        <p:nvSpPr>
          <p:cNvPr id="6" name="Rectangle 5">
            <a:extLst>
              <a:ext uri="{FF2B5EF4-FFF2-40B4-BE49-F238E27FC236}">
                <a16:creationId xmlns:a16="http://schemas.microsoft.com/office/drawing/2014/main" id="{5B4E07A1-1869-40D7-99D7-9FA172CC39FD}"/>
              </a:ext>
            </a:extLst>
          </p:cNvPr>
          <p:cNvSpPr>
            <a:spLocks noGrp="1"/>
          </p:cNvSpPr>
          <p:nvPr/>
        </p:nvSpPr>
        <p:spPr>
          <a:xfrm>
            <a:off x="800100" y="1952625"/>
            <a:ext cx="2667000" cy="438150"/>
          </a:xfrm>
          <a:prstGeom prst="rect">
            <a:avLst/>
          </a:prstGeom>
          <a:noFill/>
          <a:ln w="0">
            <a:noFill/>
            <a:prstDash val="solid"/>
          </a:ln>
        </p:spPr>
        <p:txBody>
          <a:bodyPr anchor="t">
            <a:normAutofit/>
          </a:bodyPr>
          <a:lstStyle/>
          <a:p>
            <a:pPr algn="l">
              <a:buNone/>
              <a:defRPr sz="1725" b="1">
                <a:solidFill>
                  <a:srgbClr val="2B78B8"/>
                </a:solidFill>
                <a:latin typeface="Arial"/>
                <a:ea typeface="Arial"/>
                <a:cs typeface="Arial"/>
              </a:defRPr>
            </a:pPr>
            <a:r>
              <a:rPr sz="1725" b="1">
                <a:solidFill>
                  <a:srgbClr val="2B78B8"/>
                </a:solidFill>
                <a:latin typeface="Arial"/>
                <a:ea typeface="Arial"/>
                <a:cs typeface="Arial"/>
              </a:rPr>
              <a:t>Shared experience</a:t>
            </a:r>
          </a:p>
        </p:txBody>
      </p:sp>
      <p:sp>
        <p:nvSpPr>
          <p:cNvPr id="7" name="Rectangle 6">
            <a:extLst>
              <a:ext uri="{FF2B5EF4-FFF2-40B4-BE49-F238E27FC236}">
                <a16:creationId xmlns:a16="http://schemas.microsoft.com/office/drawing/2014/main" id="{C017F120-6607-48CB-8330-86E47960E702}"/>
              </a:ext>
            </a:extLst>
          </p:cNvPr>
          <p:cNvSpPr>
            <a:spLocks noGrp="1"/>
          </p:cNvSpPr>
          <p:nvPr/>
        </p:nvSpPr>
        <p:spPr>
          <a:xfrm>
            <a:off x="3714750" y="1952625"/>
            <a:ext cx="7524750" cy="476250"/>
          </a:xfrm>
          <a:prstGeom prst="rect">
            <a:avLst/>
          </a:prstGeom>
          <a:noFill/>
          <a:ln w="0">
            <a:noFill/>
            <a:prstDash val="solid"/>
          </a:ln>
        </p:spPr>
        <p:txBody>
          <a:bodyPr anchor="t">
            <a:normAutofit/>
          </a:bodyPr>
          <a:lstStyle/>
          <a:p>
            <a:pPr algn="l">
              <a:buNone/>
              <a:defRPr sz="1650" b="0">
                <a:solidFill>
                  <a:srgbClr val="111827"/>
                </a:solidFill>
                <a:latin typeface="Arial"/>
                <a:ea typeface="Arial"/>
                <a:cs typeface="Arial"/>
              </a:defRPr>
            </a:pPr>
            <a:r>
              <a:rPr sz="1650" b="0">
                <a:solidFill>
                  <a:srgbClr val="111827"/>
                </a:solidFill>
                <a:latin typeface="Arial"/>
                <a:ea typeface="Arial"/>
                <a:cs typeface="Arial"/>
              </a:rPr>
              <a:t>Someone recognizes something about where I have been.</a:t>
            </a:r>
          </a:p>
        </p:txBody>
      </p:sp>
      <p:sp>
        <p:nvSpPr>
          <p:cNvPr id="8" name="Rectangle 7">
            <a:extLst>
              <a:ext uri="{FF2B5EF4-FFF2-40B4-BE49-F238E27FC236}">
                <a16:creationId xmlns:a16="http://schemas.microsoft.com/office/drawing/2014/main" id="{EA88AD77-6BF3-44A9-83D1-A3AE87EB7DCC}"/>
              </a:ext>
            </a:extLst>
          </p:cNvPr>
          <p:cNvSpPr>
            <a:spLocks noGrp="1"/>
          </p:cNvSpPr>
          <p:nvPr/>
        </p:nvSpPr>
        <p:spPr>
          <a:xfrm>
            <a:off x="800100" y="2733675"/>
            <a:ext cx="2667000" cy="438150"/>
          </a:xfrm>
          <a:prstGeom prst="rect">
            <a:avLst/>
          </a:prstGeom>
          <a:noFill/>
          <a:ln w="0">
            <a:noFill/>
            <a:prstDash val="solid"/>
          </a:ln>
        </p:spPr>
        <p:txBody>
          <a:bodyPr anchor="t">
            <a:normAutofit/>
          </a:bodyPr>
          <a:lstStyle/>
          <a:p>
            <a:pPr algn="l">
              <a:buNone/>
              <a:defRPr sz="1725" b="1">
                <a:solidFill>
                  <a:srgbClr val="D79B36"/>
                </a:solidFill>
                <a:latin typeface="Arial"/>
                <a:ea typeface="Arial"/>
                <a:cs typeface="Arial"/>
              </a:defRPr>
            </a:pPr>
            <a:r>
              <a:rPr sz="1725" b="1">
                <a:solidFill>
                  <a:srgbClr val="D79B36"/>
                </a:solidFill>
                <a:latin typeface="Arial"/>
                <a:ea typeface="Arial"/>
                <a:cs typeface="Arial"/>
              </a:rPr>
              <a:t>Hope</a:t>
            </a:r>
          </a:p>
        </p:txBody>
      </p:sp>
      <p:sp>
        <p:nvSpPr>
          <p:cNvPr id="9" name="Rectangle 8">
            <a:extLst>
              <a:ext uri="{FF2B5EF4-FFF2-40B4-BE49-F238E27FC236}">
                <a16:creationId xmlns:a16="http://schemas.microsoft.com/office/drawing/2014/main" id="{E4B6F7B4-187D-4D66-9E37-B9834E7333BE}"/>
              </a:ext>
            </a:extLst>
          </p:cNvPr>
          <p:cNvSpPr>
            <a:spLocks noGrp="1"/>
          </p:cNvSpPr>
          <p:nvPr/>
        </p:nvSpPr>
        <p:spPr>
          <a:xfrm>
            <a:off x="3714750" y="2733675"/>
            <a:ext cx="7524750" cy="476250"/>
          </a:xfrm>
          <a:prstGeom prst="rect">
            <a:avLst/>
          </a:prstGeom>
          <a:noFill/>
          <a:ln w="0">
            <a:noFill/>
            <a:prstDash val="solid"/>
          </a:ln>
        </p:spPr>
        <p:txBody>
          <a:bodyPr anchor="t">
            <a:normAutofit/>
          </a:bodyPr>
          <a:lstStyle/>
          <a:p>
            <a:pPr algn="l">
              <a:buNone/>
              <a:defRPr sz="1650" b="0">
                <a:solidFill>
                  <a:srgbClr val="111827"/>
                </a:solidFill>
                <a:latin typeface="Arial"/>
                <a:ea typeface="Arial"/>
                <a:cs typeface="Arial"/>
              </a:defRPr>
            </a:pPr>
            <a:r>
              <a:rPr sz="1650" b="0">
                <a:solidFill>
                  <a:srgbClr val="111827"/>
                </a:solidFill>
                <a:latin typeface="Arial"/>
                <a:ea typeface="Arial"/>
                <a:cs typeface="Arial"/>
              </a:rPr>
              <a:t>A different life may actually be possible.</a:t>
            </a:r>
          </a:p>
        </p:txBody>
      </p:sp>
      <p:sp>
        <p:nvSpPr>
          <p:cNvPr id="10" name="Rectangle 9">
            <a:extLst>
              <a:ext uri="{FF2B5EF4-FFF2-40B4-BE49-F238E27FC236}">
                <a16:creationId xmlns:a16="http://schemas.microsoft.com/office/drawing/2014/main" id="{88209532-423B-453E-8C5C-3C8AFEAD5910}"/>
              </a:ext>
            </a:extLst>
          </p:cNvPr>
          <p:cNvSpPr>
            <a:spLocks noGrp="1"/>
          </p:cNvSpPr>
          <p:nvPr/>
        </p:nvSpPr>
        <p:spPr>
          <a:xfrm>
            <a:off x="609600" y="3438525"/>
            <a:ext cx="10972800" cy="685800"/>
          </a:xfrm>
          <a:prstGeom prst="rect">
            <a:avLst/>
          </a:prstGeom>
          <a:solidFill>
            <a:srgbClr val="F7F9FA"/>
          </a:solidFill>
          <a:ln w="0">
            <a:solidFill>
              <a:srgbClr val="F7F9FA"/>
            </a:solidFill>
            <a:prstDash val="solid"/>
          </a:ln>
        </p:spPr>
        <p:txBody>
          <a:bodyPr/>
          <a:lstStyle/>
          <a:p>
            <a:endParaRPr lang="en-US"/>
          </a:p>
        </p:txBody>
      </p:sp>
      <p:sp>
        <p:nvSpPr>
          <p:cNvPr id="11" name="Rectangle 10">
            <a:extLst>
              <a:ext uri="{FF2B5EF4-FFF2-40B4-BE49-F238E27FC236}">
                <a16:creationId xmlns:a16="http://schemas.microsoft.com/office/drawing/2014/main" id="{37C37CB6-F845-47AC-B823-56E0D4152F55}"/>
              </a:ext>
            </a:extLst>
          </p:cNvPr>
          <p:cNvSpPr>
            <a:spLocks noGrp="1"/>
          </p:cNvSpPr>
          <p:nvPr/>
        </p:nvSpPr>
        <p:spPr>
          <a:xfrm>
            <a:off x="800100" y="3514725"/>
            <a:ext cx="2667000" cy="438150"/>
          </a:xfrm>
          <a:prstGeom prst="rect">
            <a:avLst/>
          </a:prstGeom>
          <a:noFill/>
          <a:ln w="0">
            <a:noFill/>
            <a:prstDash val="solid"/>
          </a:ln>
        </p:spPr>
        <p:txBody>
          <a:bodyPr anchor="t">
            <a:normAutofit/>
          </a:bodyPr>
          <a:lstStyle/>
          <a:p>
            <a:pPr algn="l">
              <a:buNone/>
              <a:defRPr sz="1725" b="1">
                <a:solidFill>
                  <a:srgbClr val="2B78B8"/>
                </a:solidFill>
                <a:latin typeface="Arial"/>
                <a:ea typeface="Arial"/>
                <a:cs typeface="Arial"/>
              </a:defRPr>
            </a:pPr>
            <a:r>
              <a:rPr sz="1725" b="1">
                <a:solidFill>
                  <a:srgbClr val="2B78B8"/>
                </a:solidFill>
                <a:latin typeface="Arial"/>
                <a:ea typeface="Arial"/>
                <a:cs typeface="Arial"/>
              </a:rPr>
              <a:t>Belonging</a:t>
            </a:r>
          </a:p>
        </p:txBody>
      </p:sp>
      <p:sp>
        <p:nvSpPr>
          <p:cNvPr id="12" name="Rectangle 11">
            <a:extLst>
              <a:ext uri="{FF2B5EF4-FFF2-40B4-BE49-F238E27FC236}">
                <a16:creationId xmlns:a16="http://schemas.microsoft.com/office/drawing/2014/main" id="{75003F52-AC2F-4508-B579-E555F35C6368}"/>
              </a:ext>
            </a:extLst>
          </p:cNvPr>
          <p:cNvSpPr>
            <a:spLocks noGrp="1"/>
          </p:cNvSpPr>
          <p:nvPr/>
        </p:nvSpPr>
        <p:spPr>
          <a:xfrm>
            <a:off x="3714750" y="3514725"/>
            <a:ext cx="7524750" cy="476250"/>
          </a:xfrm>
          <a:prstGeom prst="rect">
            <a:avLst/>
          </a:prstGeom>
          <a:noFill/>
          <a:ln w="0">
            <a:noFill/>
            <a:prstDash val="solid"/>
          </a:ln>
        </p:spPr>
        <p:txBody>
          <a:bodyPr anchor="t">
            <a:normAutofit/>
          </a:bodyPr>
          <a:lstStyle/>
          <a:p>
            <a:pPr algn="l">
              <a:buNone/>
              <a:defRPr sz="1650" b="0">
                <a:solidFill>
                  <a:srgbClr val="111827"/>
                </a:solidFill>
                <a:latin typeface="Arial"/>
                <a:ea typeface="Arial"/>
                <a:cs typeface="Arial"/>
              </a:defRPr>
            </a:pPr>
            <a:r>
              <a:rPr sz="1650" b="0">
                <a:solidFill>
                  <a:srgbClr val="111827"/>
                </a:solidFill>
                <a:latin typeface="Arial"/>
                <a:ea typeface="Arial"/>
                <a:cs typeface="Arial"/>
              </a:rPr>
              <a:t>I have somewhere safe to practise being different.</a:t>
            </a:r>
          </a:p>
        </p:txBody>
      </p:sp>
      <p:sp>
        <p:nvSpPr>
          <p:cNvPr id="13" name="Rectangle 12">
            <a:extLst>
              <a:ext uri="{FF2B5EF4-FFF2-40B4-BE49-F238E27FC236}">
                <a16:creationId xmlns:a16="http://schemas.microsoft.com/office/drawing/2014/main" id="{C316771B-42B3-47B9-8C3D-D17D96D6A906}"/>
              </a:ext>
            </a:extLst>
          </p:cNvPr>
          <p:cNvSpPr>
            <a:spLocks noGrp="1"/>
          </p:cNvSpPr>
          <p:nvPr/>
        </p:nvSpPr>
        <p:spPr>
          <a:xfrm>
            <a:off x="800100" y="4295775"/>
            <a:ext cx="2667000" cy="438150"/>
          </a:xfrm>
          <a:prstGeom prst="rect">
            <a:avLst/>
          </a:prstGeom>
          <a:noFill/>
          <a:ln w="0">
            <a:noFill/>
            <a:prstDash val="solid"/>
          </a:ln>
        </p:spPr>
        <p:txBody>
          <a:bodyPr anchor="t">
            <a:normAutofit/>
          </a:bodyPr>
          <a:lstStyle/>
          <a:p>
            <a:pPr algn="l">
              <a:buNone/>
              <a:defRPr sz="1725" b="1">
                <a:solidFill>
                  <a:srgbClr val="2B78B8"/>
                </a:solidFill>
                <a:latin typeface="Arial"/>
                <a:ea typeface="Arial"/>
                <a:cs typeface="Arial"/>
              </a:defRPr>
            </a:pPr>
            <a:r>
              <a:rPr sz="1725" b="1">
                <a:solidFill>
                  <a:srgbClr val="2B78B8"/>
                </a:solidFill>
                <a:latin typeface="Arial"/>
                <a:ea typeface="Arial"/>
                <a:cs typeface="Arial"/>
              </a:rPr>
              <a:t>Encouragement</a:t>
            </a:r>
          </a:p>
        </p:txBody>
      </p:sp>
      <p:sp>
        <p:nvSpPr>
          <p:cNvPr id="14" name="Rectangle 13">
            <a:extLst>
              <a:ext uri="{FF2B5EF4-FFF2-40B4-BE49-F238E27FC236}">
                <a16:creationId xmlns:a16="http://schemas.microsoft.com/office/drawing/2014/main" id="{5F7AB939-1576-4599-A2B7-EEE0D068709B}"/>
              </a:ext>
            </a:extLst>
          </p:cNvPr>
          <p:cNvSpPr>
            <a:spLocks noGrp="1"/>
          </p:cNvSpPr>
          <p:nvPr/>
        </p:nvSpPr>
        <p:spPr>
          <a:xfrm>
            <a:off x="3714750" y="4295775"/>
            <a:ext cx="7524750" cy="476250"/>
          </a:xfrm>
          <a:prstGeom prst="rect">
            <a:avLst/>
          </a:prstGeom>
          <a:noFill/>
          <a:ln w="0">
            <a:noFill/>
            <a:prstDash val="solid"/>
          </a:ln>
        </p:spPr>
        <p:txBody>
          <a:bodyPr anchor="t">
            <a:normAutofit/>
          </a:bodyPr>
          <a:lstStyle/>
          <a:p>
            <a:pPr algn="l">
              <a:buNone/>
              <a:defRPr sz="1650" b="0">
                <a:solidFill>
                  <a:srgbClr val="111827"/>
                </a:solidFill>
                <a:latin typeface="Arial"/>
                <a:ea typeface="Arial"/>
                <a:cs typeface="Arial"/>
              </a:defRPr>
            </a:pPr>
            <a:r>
              <a:rPr sz="1650" b="0">
                <a:solidFill>
                  <a:srgbClr val="111827"/>
                </a:solidFill>
                <a:latin typeface="Arial"/>
                <a:ea typeface="Arial"/>
                <a:cs typeface="Arial"/>
              </a:rPr>
              <a:t>My small efforts matter, even when change is difficult.</a:t>
            </a:r>
          </a:p>
        </p:txBody>
      </p:sp>
      <p:sp>
        <p:nvSpPr>
          <p:cNvPr id="15" name="Rectangle 14">
            <a:extLst>
              <a:ext uri="{FF2B5EF4-FFF2-40B4-BE49-F238E27FC236}">
                <a16:creationId xmlns:a16="http://schemas.microsoft.com/office/drawing/2014/main" id="{A1159D3B-BECD-4281-A815-8FD6C6F4A483}"/>
              </a:ext>
            </a:extLst>
          </p:cNvPr>
          <p:cNvSpPr>
            <a:spLocks noGrp="1"/>
          </p:cNvSpPr>
          <p:nvPr/>
        </p:nvSpPr>
        <p:spPr>
          <a:xfrm>
            <a:off x="609600" y="5000625"/>
            <a:ext cx="10972800" cy="685800"/>
          </a:xfrm>
          <a:prstGeom prst="rect">
            <a:avLst/>
          </a:prstGeom>
          <a:solidFill>
            <a:srgbClr val="F7F9FA"/>
          </a:solidFill>
          <a:ln w="0">
            <a:solidFill>
              <a:srgbClr val="F7F9FA"/>
            </a:solidFill>
            <a:prstDash val="solid"/>
          </a:ln>
        </p:spPr>
        <p:txBody>
          <a:bodyPr/>
          <a:lstStyle/>
          <a:p>
            <a:endParaRPr lang="en-US"/>
          </a:p>
        </p:txBody>
      </p:sp>
      <p:sp>
        <p:nvSpPr>
          <p:cNvPr id="16" name="Rectangle 15">
            <a:extLst>
              <a:ext uri="{FF2B5EF4-FFF2-40B4-BE49-F238E27FC236}">
                <a16:creationId xmlns:a16="http://schemas.microsoft.com/office/drawing/2014/main" id="{40830DB4-8278-48BE-A1F4-64AA78DE4172}"/>
              </a:ext>
            </a:extLst>
          </p:cNvPr>
          <p:cNvSpPr>
            <a:spLocks noGrp="1"/>
          </p:cNvSpPr>
          <p:nvPr/>
        </p:nvSpPr>
        <p:spPr>
          <a:xfrm>
            <a:off x="800100" y="5076825"/>
            <a:ext cx="2667000" cy="438150"/>
          </a:xfrm>
          <a:prstGeom prst="rect">
            <a:avLst/>
          </a:prstGeom>
          <a:noFill/>
          <a:ln w="0">
            <a:noFill/>
            <a:prstDash val="solid"/>
          </a:ln>
        </p:spPr>
        <p:txBody>
          <a:bodyPr anchor="t">
            <a:normAutofit/>
          </a:bodyPr>
          <a:lstStyle/>
          <a:p>
            <a:pPr algn="l">
              <a:buNone/>
              <a:defRPr sz="1725" b="1">
                <a:solidFill>
                  <a:srgbClr val="2B78B8"/>
                </a:solidFill>
                <a:latin typeface="Arial"/>
                <a:ea typeface="Arial"/>
                <a:cs typeface="Arial"/>
              </a:defRPr>
            </a:pPr>
            <a:r>
              <a:rPr sz="1725" b="1">
                <a:solidFill>
                  <a:srgbClr val="2B78B8"/>
                </a:solidFill>
                <a:latin typeface="Arial"/>
                <a:ea typeface="Arial"/>
                <a:cs typeface="Arial"/>
              </a:rPr>
              <a:t>Accountability</a:t>
            </a:r>
          </a:p>
        </p:txBody>
      </p:sp>
      <p:sp>
        <p:nvSpPr>
          <p:cNvPr id="17" name="Rectangle 16">
            <a:extLst>
              <a:ext uri="{FF2B5EF4-FFF2-40B4-BE49-F238E27FC236}">
                <a16:creationId xmlns:a16="http://schemas.microsoft.com/office/drawing/2014/main" id="{C9756F8C-E970-460D-9DFB-33BE9D1EFB4C}"/>
              </a:ext>
            </a:extLst>
          </p:cNvPr>
          <p:cNvSpPr>
            <a:spLocks noGrp="1"/>
          </p:cNvSpPr>
          <p:nvPr/>
        </p:nvSpPr>
        <p:spPr>
          <a:xfrm>
            <a:off x="3714750" y="5076825"/>
            <a:ext cx="7524750" cy="476250"/>
          </a:xfrm>
          <a:prstGeom prst="rect">
            <a:avLst/>
          </a:prstGeom>
          <a:noFill/>
          <a:ln w="0">
            <a:noFill/>
            <a:prstDash val="solid"/>
          </a:ln>
        </p:spPr>
        <p:txBody>
          <a:bodyPr anchor="t">
            <a:normAutofit/>
          </a:bodyPr>
          <a:lstStyle/>
          <a:p>
            <a:pPr algn="l">
              <a:buNone/>
              <a:defRPr sz="1650" b="0">
                <a:solidFill>
                  <a:srgbClr val="111827"/>
                </a:solidFill>
                <a:latin typeface="Arial"/>
                <a:ea typeface="Arial"/>
                <a:cs typeface="Arial"/>
              </a:defRPr>
            </a:pPr>
            <a:r>
              <a:rPr sz="1650" b="0">
                <a:solidFill>
                  <a:srgbClr val="111827"/>
                </a:solidFill>
                <a:latin typeface="Arial"/>
                <a:ea typeface="Arial"/>
                <a:cs typeface="Arial"/>
              </a:rPr>
              <a:t>I can return to the steps I have chosen - without shame.</a:t>
            </a:r>
          </a:p>
        </p:txBody>
      </p:sp>
    </p:spTree>
    <p:extLst>
      <p:ext uri="{BB962C8B-B14F-4D97-AF65-F5344CB8AC3E}">
        <p14:creationId xmlns:p14="http://schemas.microsoft.com/office/powerpoint/2010/main" val="196450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250D5D-74CC-4002-8DD9-5B8E838B732A}"/>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LIVED EXPERIENCE IS A BRIDGE, NOT A VERDICT</a:t>
            </a:r>
          </a:p>
        </p:txBody>
      </p:sp>
      <p:sp>
        <p:nvSpPr>
          <p:cNvPr id="2" name="Rectangle 1">
            <a:extLst>
              <a:ext uri="{FF2B5EF4-FFF2-40B4-BE49-F238E27FC236}">
                <a16:creationId xmlns:a16="http://schemas.microsoft.com/office/drawing/2014/main" id="{E96F8244-3208-4F2E-8EF5-6484AFC390C3}"/>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Shared experience requires humility</a:t>
            </a:r>
          </a:p>
        </p:txBody>
      </p:sp>
      <p:sp>
        <p:nvSpPr>
          <p:cNvPr id="3" name="Rectangle 2">
            <a:extLst>
              <a:ext uri="{FF2B5EF4-FFF2-40B4-BE49-F238E27FC236}">
                <a16:creationId xmlns:a16="http://schemas.microsoft.com/office/drawing/2014/main" id="{CBCE3A8E-7D4B-4F9B-B985-E84FF6939BE1}"/>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DF7B9AA7-F5C9-45D4-ABF6-704C92EDCD0B}"/>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11</a:t>
            </a:r>
          </a:p>
        </p:txBody>
      </p:sp>
      <p:sp>
        <p:nvSpPr>
          <p:cNvPr id="5" name="Rectangle 4">
            <a:extLst>
              <a:ext uri="{FF2B5EF4-FFF2-40B4-BE49-F238E27FC236}">
                <a16:creationId xmlns:a16="http://schemas.microsoft.com/office/drawing/2014/main" id="{84D37BA2-8DAF-45A2-8485-E4889A0C0F61}"/>
              </a:ext>
            </a:extLst>
          </p:cNvPr>
          <p:cNvSpPr>
            <a:spLocks noGrp="1"/>
          </p:cNvSpPr>
          <p:nvPr/>
        </p:nvSpPr>
        <p:spPr>
          <a:xfrm>
            <a:off x="666750" y="2095500"/>
            <a:ext cx="4953000" cy="419100"/>
          </a:xfrm>
          <a:prstGeom prst="rect">
            <a:avLst/>
          </a:prstGeom>
          <a:noFill/>
          <a:ln w="0">
            <a:noFill/>
            <a:prstDash val="solid"/>
          </a:ln>
        </p:spPr>
        <p:txBody>
          <a:bodyPr anchor="t">
            <a:normAutofit/>
          </a:bodyPr>
          <a:lstStyle/>
          <a:p>
            <a:pPr algn="l">
              <a:buNone/>
              <a:defRPr sz="1875" b="1">
                <a:solidFill>
                  <a:srgbClr val="2B78B8"/>
                </a:solidFill>
                <a:latin typeface="Arial"/>
                <a:ea typeface="Arial"/>
                <a:cs typeface="Arial"/>
              </a:defRPr>
            </a:pPr>
            <a:r>
              <a:rPr sz="1875" b="1">
                <a:solidFill>
                  <a:srgbClr val="2B78B8"/>
                </a:solidFill>
                <a:latin typeface="Arial"/>
                <a:ea typeface="Arial"/>
                <a:cs typeface="Arial"/>
              </a:rPr>
              <a:t>A peer can say</a:t>
            </a:r>
          </a:p>
        </p:txBody>
      </p:sp>
      <p:sp>
        <p:nvSpPr>
          <p:cNvPr id="6" name="Rectangle 5">
            <a:extLst>
              <a:ext uri="{FF2B5EF4-FFF2-40B4-BE49-F238E27FC236}">
                <a16:creationId xmlns:a16="http://schemas.microsoft.com/office/drawing/2014/main" id="{EFF7F285-3739-44AF-9D84-3F8979B1BEB9}"/>
              </a:ext>
            </a:extLst>
          </p:cNvPr>
          <p:cNvSpPr>
            <a:spLocks noGrp="1"/>
          </p:cNvSpPr>
          <p:nvPr/>
        </p:nvSpPr>
        <p:spPr>
          <a:xfrm>
            <a:off x="6572250" y="2095500"/>
            <a:ext cx="4953000" cy="419100"/>
          </a:xfrm>
          <a:prstGeom prst="rect">
            <a:avLst/>
          </a:prstGeom>
          <a:noFill/>
          <a:ln w="0">
            <a:noFill/>
            <a:prstDash val="solid"/>
          </a:ln>
        </p:spPr>
        <p:txBody>
          <a:bodyPr anchor="t">
            <a:normAutofit/>
          </a:bodyPr>
          <a:lstStyle/>
          <a:p>
            <a:pPr algn="l">
              <a:buNone/>
              <a:defRPr sz="1875" b="1">
                <a:solidFill>
                  <a:srgbClr val="D79B36"/>
                </a:solidFill>
                <a:latin typeface="Arial"/>
                <a:ea typeface="Arial"/>
                <a:cs typeface="Arial"/>
              </a:defRPr>
            </a:pPr>
            <a:r>
              <a:rPr sz="1875" b="1">
                <a:solidFill>
                  <a:srgbClr val="D79B36"/>
                </a:solidFill>
                <a:latin typeface="Arial"/>
                <a:ea typeface="Arial"/>
                <a:cs typeface="Arial"/>
              </a:rPr>
              <a:t>A peer should not imply</a:t>
            </a:r>
          </a:p>
        </p:txBody>
      </p:sp>
      <p:sp>
        <p:nvSpPr>
          <p:cNvPr id="7" name="Rectangle 6">
            <a:extLst>
              <a:ext uri="{FF2B5EF4-FFF2-40B4-BE49-F238E27FC236}">
                <a16:creationId xmlns:a16="http://schemas.microsoft.com/office/drawing/2014/main" id="{D8777F72-CAE8-441E-BA38-FD8C5E30382C}"/>
              </a:ext>
            </a:extLst>
          </p:cNvPr>
          <p:cNvSpPr>
            <a:spLocks noGrp="1"/>
          </p:cNvSpPr>
          <p:nvPr/>
        </p:nvSpPr>
        <p:spPr>
          <a:xfrm>
            <a:off x="800100" y="2781300"/>
            <a:ext cx="4762500" cy="2286000"/>
          </a:xfrm>
          <a:prstGeom prst="rect">
            <a:avLst/>
          </a:prstGeom>
          <a:noFill/>
          <a:ln w="0">
            <a:noFill/>
            <a:prstDash val="solid"/>
          </a:ln>
        </p:spPr>
        <p:txBody>
          <a:bodyPr anchor="t">
            <a:normAutofit/>
          </a:bodyPr>
          <a:lstStyle/>
          <a:p>
            <a:pPr algn="l">
              <a:buNone/>
              <a:defRPr sz="2025" b="0">
                <a:solidFill>
                  <a:srgbClr val="111827"/>
                </a:solidFill>
                <a:latin typeface="Arial"/>
                <a:ea typeface="Arial"/>
                <a:cs typeface="Arial"/>
              </a:defRPr>
            </a:pPr>
            <a:r>
              <a:rPr sz="2025" b="0">
                <a:solidFill>
                  <a:srgbClr val="111827"/>
                </a:solidFill>
                <a:latin typeface="Arial"/>
                <a:ea typeface="Arial"/>
                <a:cs typeface="Arial"/>
              </a:rPr>
              <a:t>“I recognize something about this.”</a:t>
            </a:r>
          </a:p>
          <a:p>
            <a:endParaRPr sz="2025" b="0">
              <a:solidFill>
                <a:srgbClr val="111827"/>
              </a:solidFill>
              <a:latin typeface="Arial"/>
              <a:ea typeface="Arial"/>
              <a:cs typeface="Arial"/>
            </a:endParaRPr>
          </a:p>
          <a:p>
            <a:pPr algn="l">
              <a:buNone/>
              <a:defRPr sz="2025" b="0">
                <a:solidFill>
                  <a:srgbClr val="111827"/>
                </a:solidFill>
                <a:latin typeface="Arial"/>
                <a:ea typeface="Arial"/>
                <a:cs typeface="Arial"/>
              </a:defRPr>
            </a:pPr>
            <a:r>
              <a:rPr sz="2025" b="0">
                <a:solidFill>
                  <a:srgbClr val="111827"/>
                </a:solidFill>
                <a:latin typeface="Arial"/>
                <a:ea typeface="Arial"/>
                <a:cs typeface="Arial"/>
              </a:rPr>
              <a:t>“Here is what helped me.”</a:t>
            </a:r>
          </a:p>
          <a:p>
            <a:endParaRPr sz="2025" b="0">
              <a:solidFill>
                <a:srgbClr val="111827"/>
              </a:solidFill>
              <a:latin typeface="Arial"/>
              <a:ea typeface="Arial"/>
              <a:cs typeface="Arial"/>
            </a:endParaRPr>
          </a:p>
          <a:p>
            <a:pPr algn="l">
              <a:buNone/>
              <a:defRPr sz="2025" b="0">
                <a:solidFill>
                  <a:srgbClr val="111827"/>
                </a:solidFill>
                <a:latin typeface="Arial"/>
                <a:ea typeface="Arial"/>
                <a:cs typeface="Arial"/>
              </a:defRPr>
            </a:pPr>
            <a:r>
              <a:rPr sz="2025" b="0">
                <a:solidFill>
                  <a:srgbClr val="111827"/>
                </a:solidFill>
                <a:latin typeface="Arial"/>
                <a:ea typeface="Arial"/>
                <a:cs typeface="Arial"/>
              </a:rPr>
              <a:t>“What does your next step look like?”</a:t>
            </a:r>
          </a:p>
        </p:txBody>
      </p:sp>
      <p:sp>
        <p:nvSpPr>
          <p:cNvPr id="8" name="Rectangle 7">
            <a:extLst>
              <a:ext uri="{FF2B5EF4-FFF2-40B4-BE49-F238E27FC236}">
                <a16:creationId xmlns:a16="http://schemas.microsoft.com/office/drawing/2014/main" id="{EC552DF2-B160-45F8-AD0B-BAD94048D514}"/>
              </a:ext>
            </a:extLst>
          </p:cNvPr>
          <p:cNvSpPr>
            <a:spLocks noGrp="1"/>
          </p:cNvSpPr>
          <p:nvPr/>
        </p:nvSpPr>
        <p:spPr>
          <a:xfrm>
            <a:off x="6705600" y="2781300"/>
            <a:ext cx="4762500" cy="2286000"/>
          </a:xfrm>
          <a:prstGeom prst="rect">
            <a:avLst/>
          </a:prstGeom>
          <a:noFill/>
          <a:ln w="0">
            <a:noFill/>
            <a:prstDash val="solid"/>
          </a:ln>
        </p:spPr>
        <p:txBody>
          <a:bodyPr anchor="t">
            <a:normAutofit/>
          </a:bodyPr>
          <a:lstStyle/>
          <a:p>
            <a:pPr algn="l">
              <a:buNone/>
              <a:defRPr sz="2025" b="0">
                <a:solidFill>
                  <a:srgbClr val="111827"/>
                </a:solidFill>
                <a:latin typeface="Arial"/>
                <a:ea typeface="Arial"/>
                <a:cs typeface="Arial"/>
              </a:defRPr>
            </a:pPr>
            <a:r>
              <a:rPr sz="2025" b="0">
                <a:solidFill>
                  <a:srgbClr val="111827"/>
                </a:solidFill>
                <a:latin typeface="Arial"/>
                <a:ea typeface="Arial"/>
                <a:cs typeface="Arial"/>
              </a:rPr>
              <a:t>“I know exactly how you feel.”</a:t>
            </a:r>
          </a:p>
          <a:p>
            <a:endParaRPr sz="2025" b="0">
              <a:solidFill>
                <a:srgbClr val="111827"/>
              </a:solidFill>
              <a:latin typeface="Arial"/>
              <a:ea typeface="Arial"/>
              <a:cs typeface="Arial"/>
            </a:endParaRPr>
          </a:p>
          <a:p>
            <a:pPr algn="l">
              <a:buNone/>
              <a:defRPr sz="2025" b="0">
                <a:solidFill>
                  <a:srgbClr val="111827"/>
                </a:solidFill>
                <a:latin typeface="Arial"/>
                <a:ea typeface="Arial"/>
                <a:cs typeface="Arial"/>
              </a:defRPr>
            </a:pPr>
            <a:r>
              <a:rPr sz="2025" b="0">
                <a:solidFill>
                  <a:srgbClr val="111827"/>
                </a:solidFill>
                <a:latin typeface="Arial"/>
                <a:ea typeface="Arial"/>
                <a:cs typeface="Arial"/>
              </a:rPr>
              <a:t>“My path is the path you should take.”</a:t>
            </a:r>
          </a:p>
          <a:p>
            <a:endParaRPr sz="2025" b="0">
              <a:solidFill>
                <a:srgbClr val="111827"/>
              </a:solidFill>
              <a:latin typeface="Arial"/>
              <a:ea typeface="Arial"/>
              <a:cs typeface="Arial"/>
            </a:endParaRPr>
          </a:p>
          <a:p>
            <a:pPr algn="l">
              <a:buNone/>
              <a:defRPr sz="2025" b="0">
                <a:solidFill>
                  <a:srgbClr val="111827"/>
                </a:solidFill>
                <a:latin typeface="Arial"/>
                <a:ea typeface="Arial"/>
                <a:cs typeface="Arial"/>
              </a:defRPr>
            </a:pPr>
            <a:r>
              <a:rPr sz="2025" b="0">
                <a:solidFill>
                  <a:srgbClr val="111827"/>
                </a:solidFill>
                <a:latin typeface="Arial"/>
                <a:ea typeface="Arial"/>
                <a:cs typeface="Arial"/>
              </a:rPr>
              <a:t>“Let me decide what is best for you.”</a:t>
            </a:r>
          </a:p>
        </p:txBody>
      </p:sp>
      <p:sp>
        <p:nvSpPr>
          <p:cNvPr id="9" name="Rectangle 8">
            <a:extLst>
              <a:ext uri="{FF2B5EF4-FFF2-40B4-BE49-F238E27FC236}">
                <a16:creationId xmlns:a16="http://schemas.microsoft.com/office/drawing/2014/main" id="{7E88FF9B-5364-490E-A914-385B0F00EF3D}"/>
              </a:ext>
            </a:extLst>
          </p:cNvPr>
          <p:cNvSpPr>
            <a:spLocks noGrp="1"/>
          </p:cNvSpPr>
          <p:nvPr/>
        </p:nvSpPr>
        <p:spPr>
          <a:xfrm>
            <a:off x="6096000" y="2076450"/>
            <a:ext cx="19050" cy="3333750"/>
          </a:xfrm>
          <a:prstGeom prst="rect">
            <a:avLst/>
          </a:prstGeom>
          <a:solidFill>
            <a:srgbClr val="B8C0C8"/>
          </a:solidFill>
          <a:ln w="0">
            <a:solidFill>
              <a:srgbClr val="B8C0C8"/>
            </a:solidFill>
            <a:prstDash val="solid"/>
          </a:ln>
        </p:spPr>
        <p:txBody>
          <a:bodyPr/>
          <a:lstStyle/>
          <a:p>
            <a:endParaRPr lang="en-US"/>
          </a:p>
        </p:txBody>
      </p:sp>
    </p:spTree>
    <p:extLst>
      <p:ext uri="{BB962C8B-B14F-4D97-AF65-F5344CB8AC3E}">
        <p14:creationId xmlns:p14="http://schemas.microsoft.com/office/powerpoint/2010/main" val="1571778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2433F49-F4AC-45A6-B169-75258C00DA59}"/>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STORY: THE DINING-ROOM TABLE</a:t>
            </a:r>
          </a:p>
        </p:txBody>
      </p:sp>
      <p:sp>
        <p:nvSpPr>
          <p:cNvPr id="2" name="Rectangle 1">
            <a:extLst>
              <a:ext uri="{FF2B5EF4-FFF2-40B4-BE49-F238E27FC236}">
                <a16:creationId xmlns:a16="http://schemas.microsoft.com/office/drawing/2014/main" id="{E17D4555-AC98-4D81-9F6B-3E925AD195EA}"/>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Small actions become evidence of change</a:t>
            </a:r>
          </a:p>
        </p:txBody>
      </p:sp>
      <p:sp>
        <p:nvSpPr>
          <p:cNvPr id="3" name="Rectangle 2">
            <a:extLst>
              <a:ext uri="{FF2B5EF4-FFF2-40B4-BE49-F238E27FC236}">
                <a16:creationId xmlns:a16="http://schemas.microsoft.com/office/drawing/2014/main" id="{0B7555BC-D459-412E-9A46-9A9B75101669}"/>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E7E0122D-A35A-437E-B7F4-AD7D0633289C}"/>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12</a:t>
            </a:r>
          </a:p>
        </p:txBody>
      </p:sp>
      <p:sp>
        <p:nvSpPr>
          <p:cNvPr id="5" name="Rectangle 4">
            <a:extLst>
              <a:ext uri="{FF2B5EF4-FFF2-40B4-BE49-F238E27FC236}">
                <a16:creationId xmlns:a16="http://schemas.microsoft.com/office/drawing/2014/main" id="{E2B8CDA5-DDC7-43C0-AA6A-070846BD4D9F}"/>
              </a:ext>
            </a:extLst>
          </p:cNvPr>
          <p:cNvSpPr>
            <a:spLocks noGrp="1"/>
          </p:cNvSpPr>
          <p:nvPr/>
        </p:nvSpPr>
        <p:spPr>
          <a:xfrm>
            <a:off x="1066800" y="2209800"/>
            <a:ext cx="10058400" cy="685800"/>
          </a:xfrm>
          <a:prstGeom prst="rect">
            <a:avLst/>
          </a:prstGeom>
          <a:noFill/>
          <a:ln w="0">
            <a:noFill/>
            <a:prstDash val="solid"/>
          </a:ln>
        </p:spPr>
        <p:txBody>
          <a:bodyPr anchor="t">
            <a:normAutofit/>
          </a:bodyPr>
          <a:lstStyle/>
          <a:p>
            <a:pPr algn="ctr">
              <a:buNone/>
              <a:defRPr sz="2850" b="1">
                <a:solidFill>
                  <a:srgbClr val="111827"/>
                </a:solidFill>
                <a:latin typeface="Arial"/>
                <a:ea typeface="Arial"/>
                <a:cs typeface="Arial"/>
              </a:defRPr>
            </a:pPr>
            <a:r>
              <a:rPr sz="2850" b="1">
                <a:solidFill>
                  <a:srgbClr val="111827"/>
                </a:solidFill>
                <a:latin typeface="Arial"/>
                <a:ea typeface="Arial"/>
                <a:cs typeface="Arial"/>
              </a:rPr>
              <a:t>Recovery becomes real in ordinary moments.</a:t>
            </a:r>
          </a:p>
        </p:txBody>
      </p:sp>
      <p:sp>
        <p:nvSpPr>
          <p:cNvPr id="6" name="Rectangle 5">
            <a:extLst>
              <a:ext uri="{FF2B5EF4-FFF2-40B4-BE49-F238E27FC236}">
                <a16:creationId xmlns:a16="http://schemas.microsoft.com/office/drawing/2014/main" id="{4D429364-7611-4EB2-8C2E-565ACCB31AAF}"/>
              </a:ext>
            </a:extLst>
          </p:cNvPr>
          <p:cNvSpPr>
            <a:spLocks noGrp="1"/>
          </p:cNvSpPr>
          <p:nvPr/>
        </p:nvSpPr>
        <p:spPr>
          <a:xfrm>
            <a:off x="781050" y="3714750"/>
            <a:ext cx="2286000" cy="628650"/>
          </a:xfrm>
          <a:prstGeom prst="rect">
            <a:avLst/>
          </a:prstGeom>
          <a:noFill/>
          <a:ln w="0">
            <a:noFill/>
            <a:prstDash val="solid"/>
          </a:ln>
        </p:spPr>
        <p:txBody>
          <a:bodyPr anchor="ctr">
            <a:normAutofit/>
          </a:bodyPr>
          <a:lstStyle/>
          <a:p>
            <a:pPr algn="ctr">
              <a:buNone/>
              <a:defRPr sz="1875" b="1">
                <a:solidFill>
                  <a:srgbClr val="2B78B8"/>
                </a:solidFill>
                <a:latin typeface="Arial"/>
                <a:ea typeface="Arial"/>
                <a:cs typeface="Arial"/>
              </a:defRPr>
            </a:pPr>
            <a:r>
              <a:rPr sz="1875" b="1">
                <a:solidFill>
                  <a:srgbClr val="2B78B8"/>
                </a:solidFill>
                <a:latin typeface="Arial"/>
                <a:ea typeface="Arial"/>
                <a:cs typeface="Arial"/>
              </a:rPr>
              <a:t>I showed up.</a:t>
            </a:r>
          </a:p>
        </p:txBody>
      </p:sp>
      <p:sp>
        <p:nvSpPr>
          <p:cNvPr id="7" name="Rectangle 6">
            <a:extLst>
              <a:ext uri="{FF2B5EF4-FFF2-40B4-BE49-F238E27FC236}">
                <a16:creationId xmlns:a16="http://schemas.microsoft.com/office/drawing/2014/main" id="{782A59D5-65A4-4482-88F0-6F567239AD8E}"/>
              </a:ext>
            </a:extLst>
          </p:cNvPr>
          <p:cNvSpPr>
            <a:spLocks noGrp="1"/>
          </p:cNvSpPr>
          <p:nvPr/>
        </p:nvSpPr>
        <p:spPr>
          <a:xfrm>
            <a:off x="3638550" y="3714750"/>
            <a:ext cx="2286000" cy="628650"/>
          </a:xfrm>
          <a:prstGeom prst="rect">
            <a:avLst/>
          </a:prstGeom>
          <a:noFill/>
          <a:ln w="0">
            <a:noFill/>
            <a:prstDash val="solid"/>
          </a:ln>
        </p:spPr>
        <p:txBody>
          <a:bodyPr anchor="ctr">
            <a:normAutofit/>
          </a:bodyPr>
          <a:lstStyle/>
          <a:p>
            <a:pPr algn="ctr">
              <a:buNone/>
              <a:defRPr sz="1875" b="1">
                <a:solidFill>
                  <a:srgbClr val="D79B36"/>
                </a:solidFill>
                <a:latin typeface="Arial"/>
                <a:ea typeface="Arial"/>
                <a:cs typeface="Arial"/>
              </a:defRPr>
            </a:pPr>
            <a:r>
              <a:rPr sz="1875" b="1">
                <a:solidFill>
                  <a:srgbClr val="D79B36"/>
                </a:solidFill>
                <a:latin typeface="Arial"/>
                <a:ea typeface="Arial"/>
                <a:cs typeface="Arial"/>
              </a:rPr>
              <a:t>I tried.</a:t>
            </a:r>
          </a:p>
        </p:txBody>
      </p:sp>
      <p:sp>
        <p:nvSpPr>
          <p:cNvPr id="8" name="Rectangle 7">
            <a:extLst>
              <a:ext uri="{FF2B5EF4-FFF2-40B4-BE49-F238E27FC236}">
                <a16:creationId xmlns:a16="http://schemas.microsoft.com/office/drawing/2014/main" id="{41183CD5-DAED-47DE-87E4-DB669182A8E8}"/>
              </a:ext>
            </a:extLst>
          </p:cNvPr>
          <p:cNvSpPr>
            <a:spLocks noGrp="1"/>
          </p:cNvSpPr>
          <p:nvPr/>
        </p:nvSpPr>
        <p:spPr>
          <a:xfrm>
            <a:off x="6496050" y="3714750"/>
            <a:ext cx="2286000" cy="628650"/>
          </a:xfrm>
          <a:prstGeom prst="rect">
            <a:avLst/>
          </a:prstGeom>
          <a:noFill/>
          <a:ln w="0">
            <a:noFill/>
            <a:prstDash val="solid"/>
          </a:ln>
        </p:spPr>
        <p:txBody>
          <a:bodyPr anchor="ctr">
            <a:normAutofit fontScale="94000"/>
          </a:bodyPr>
          <a:lstStyle/>
          <a:p>
            <a:pPr algn="ctr">
              <a:buNone/>
              <a:defRPr sz="1875" b="1">
                <a:solidFill>
                  <a:srgbClr val="2B78B8"/>
                </a:solidFill>
                <a:latin typeface="Arial"/>
                <a:ea typeface="Arial"/>
                <a:cs typeface="Arial"/>
              </a:defRPr>
            </a:pPr>
            <a:r>
              <a:rPr sz="1875" b="1">
                <a:solidFill>
                  <a:srgbClr val="2B78B8"/>
                </a:solidFill>
                <a:latin typeface="Arial"/>
                <a:ea typeface="Arial"/>
                <a:cs typeface="Arial"/>
              </a:rPr>
              <a:t>I responded differently.</a:t>
            </a:r>
          </a:p>
        </p:txBody>
      </p:sp>
      <p:sp>
        <p:nvSpPr>
          <p:cNvPr id="9" name="Rectangle 8">
            <a:extLst>
              <a:ext uri="{FF2B5EF4-FFF2-40B4-BE49-F238E27FC236}">
                <a16:creationId xmlns:a16="http://schemas.microsoft.com/office/drawing/2014/main" id="{F79DB647-F09E-4037-84BA-BA08A0F1E5F9}"/>
              </a:ext>
            </a:extLst>
          </p:cNvPr>
          <p:cNvSpPr>
            <a:spLocks noGrp="1"/>
          </p:cNvSpPr>
          <p:nvPr/>
        </p:nvSpPr>
        <p:spPr>
          <a:xfrm>
            <a:off x="9353550" y="3714750"/>
            <a:ext cx="2286000" cy="628650"/>
          </a:xfrm>
          <a:prstGeom prst="rect">
            <a:avLst/>
          </a:prstGeom>
          <a:noFill/>
          <a:ln w="0">
            <a:noFill/>
            <a:prstDash val="solid"/>
          </a:ln>
        </p:spPr>
        <p:txBody>
          <a:bodyPr anchor="ctr">
            <a:normAutofit/>
          </a:bodyPr>
          <a:lstStyle/>
          <a:p>
            <a:pPr algn="ctr">
              <a:buNone/>
              <a:defRPr sz="1875" b="1">
                <a:solidFill>
                  <a:srgbClr val="D79B36"/>
                </a:solidFill>
                <a:latin typeface="Arial"/>
                <a:ea typeface="Arial"/>
                <a:cs typeface="Arial"/>
              </a:defRPr>
            </a:pPr>
            <a:r>
              <a:rPr sz="1875" b="1">
                <a:solidFill>
                  <a:srgbClr val="D79B36"/>
                </a:solidFill>
                <a:latin typeface="Arial"/>
                <a:ea typeface="Arial"/>
                <a:cs typeface="Arial"/>
              </a:rPr>
              <a:t>I returned.</a:t>
            </a:r>
          </a:p>
        </p:txBody>
      </p:sp>
      <p:sp>
        <p:nvSpPr>
          <p:cNvPr id="10" name="Rectangle 9">
            <a:extLst>
              <a:ext uri="{FF2B5EF4-FFF2-40B4-BE49-F238E27FC236}">
                <a16:creationId xmlns:a16="http://schemas.microsoft.com/office/drawing/2014/main" id="{03CBAE6E-0C90-4AAB-9659-836B78853018}"/>
              </a:ext>
            </a:extLst>
          </p:cNvPr>
          <p:cNvSpPr>
            <a:spLocks noGrp="1"/>
          </p:cNvSpPr>
          <p:nvPr/>
        </p:nvSpPr>
        <p:spPr>
          <a:xfrm>
            <a:off x="1885950" y="4857750"/>
            <a:ext cx="8420100" cy="552450"/>
          </a:xfrm>
          <a:prstGeom prst="rect">
            <a:avLst/>
          </a:prstGeom>
          <a:noFill/>
          <a:ln w="0">
            <a:noFill/>
            <a:prstDash val="solid"/>
          </a:ln>
        </p:spPr>
        <p:txBody>
          <a:bodyPr anchor="t">
            <a:normAutofit/>
          </a:bodyPr>
          <a:lstStyle/>
          <a:p>
            <a:pPr algn="ctr">
              <a:buNone/>
              <a:defRPr sz="1950" b="0">
                <a:solidFill>
                  <a:srgbClr val="5F6B7A"/>
                </a:solidFill>
                <a:latin typeface="Arial"/>
                <a:ea typeface="Arial"/>
                <a:cs typeface="Arial"/>
              </a:defRPr>
            </a:pPr>
            <a:r>
              <a:rPr sz="1950" b="0">
                <a:solidFill>
                  <a:srgbClr val="5F6B7A"/>
                </a:solidFill>
                <a:latin typeface="Arial"/>
                <a:ea typeface="Arial"/>
                <a:cs typeface="Arial"/>
              </a:rPr>
              <a:t>What appears small from the outside may represent tremendous courage.</a:t>
            </a:r>
          </a:p>
        </p:txBody>
      </p:sp>
    </p:spTree>
    <p:extLst>
      <p:ext uri="{BB962C8B-B14F-4D97-AF65-F5344CB8AC3E}">
        <p14:creationId xmlns:p14="http://schemas.microsoft.com/office/powerpoint/2010/main" val="161957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03E0248-0919-4BE3-AEF8-2DF3EE7D4DD2}"/>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A BRIDGE - NOT A REPLACEMENT</a:t>
            </a:r>
          </a:p>
        </p:txBody>
      </p:sp>
      <p:sp>
        <p:nvSpPr>
          <p:cNvPr id="2" name="Rectangle 1">
            <a:extLst>
              <a:ext uri="{FF2B5EF4-FFF2-40B4-BE49-F238E27FC236}">
                <a16:creationId xmlns:a16="http://schemas.microsoft.com/office/drawing/2014/main" id="{333AEC27-9C12-4AD7-956F-9F258561C3B9}"/>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Peer support strengthens the wider team</a:t>
            </a:r>
          </a:p>
        </p:txBody>
      </p:sp>
      <p:sp>
        <p:nvSpPr>
          <p:cNvPr id="3" name="Rectangle 2">
            <a:extLst>
              <a:ext uri="{FF2B5EF4-FFF2-40B4-BE49-F238E27FC236}">
                <a16:creationId xmlns:a16="http://schemas.microsoft.com/office/drawing/2014/main" id="{129FE6C8-CD78-4257-9968-31F0E2CFD2C5}"/>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9E6233FC-DA9C-48F4-ACB4-98697EC0C144}"/>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13</a:t>
            </a:r>
          </a:p>
        </p:txBody>
      </p:sp>
      <p:cxnSp>
        <p:nvCxnSpPr>
          <p:cNvPr id="33" name="Straight Arrow Connector 32"/>
          <p:cNvCxnSpPr/>
          <p:nvPr/>
        </p:nvCxnSpPr>
        <p:spPr>
          <a:xfrm>
            <a:off x="3581400" y="3409950"/>
            <a:ext cx="1143000" cy="0"/>
          </a:xfrm>
          <a:prstGeom prst="straightConnector1">
            <a:avLst/>
          </a:prstGeom>
          <a:ln w="28575">
            <a:solidFill>
              <a:srgbClr val="B8C0C8"/>
            </a:solidFill>
            <a:prstDash val="solid"/>
          </a:ln>
        </p:spPr>
      </p:cxnSp>
      <p:cxnSp>
        <p:nvCxnSpPr>
          <p:cNvPr id="34" name="Straight Arrow Connector 33"/>
          <p:cNvCxnSpPr/>
          <p:nvPr/>
        </p:nvCxnSpPr>
        <p:spPr>
          <a:xfrm>
            <a:off x="7058025" y="3409950"/>
            <a:ext cx="1143000" cy="0"/>
          </a:xfrm>
          <a:prstGeom prst="straightConnector1">
            <a:avLst/>
          </a:prstGeom>
          <a:ln w="28575">
            <a:solidFill>
              <a:srgbClr val="B8C0C8"/>
            </a:solidFill>
            <a:prstDash val="solid"/>
          </a:ln>
        </p:spPr>
      </p:cxnSp>
      <p:sp>
        <p:nvSpPr>
          <p:cNvPr id="7" name="Rectangle 6">
            <a:extLst>
              <a:ext uri="{FF2B5EF4-FFF2-40B4-BE49-F238E27FC236}">
                <a16:creationId xmlns:a16="http://schemas.microsoft.com/office/drawing/2014/main" id="{2635D6D7-4D3A-4969-BE1E-1274A22C5D60}"/>
              </a:ext>
            </a:extLst>
          </p:cNvPr>
          <p:cNvSpPr>
            <a:spLocks noGrp="1"/>
          </p:cNvSpPr>
          <p:nvPr/>
        </p:nvSpPr>
        <p:spPr>
          <a:xfrm>
            <a:off x="628650" y="2476500"/>
            <a:ext cx="2952750" cy="1866900"/>
          </a:xfrm>
          <a:prstGeom prst="rect">
            <a:avLst/>
          </a:prstGeom>
          <a:solidFill>
            <a:srgbClr val="F7F9FA"/>
          </a:solidFill>
          <a:ln w="19050">
            <a:solidFill>
              <a:srgbClr val="B8C0C8"/>
            </a:solidFill>
            <a:prstDash val="solid"/>
          </a:ln>
        </p:spPr>
        <p:txBody>
          <a:bodyPr/>
          <a:lstStyle/>
          <a:p>
            <a:endParaRPr lang="en-US"/>
          </a:p>
        </p:txBody>
      </p:sp>
      <p:sp>
        <p:nvSpPr>
          <p:cNvPr id="8" name="Rectangle 7">
            <a:extLst>
              <a:ext uri="{FF2B5EF4-FFF2-40B4-BE49-F238E27FC236}">
                <a16:creationId xmlns:a16="http://schemas.microsoft.com/office/drawing/2014/main" id="{BD4C384A-B86E-40E6-A941-4DB8B28AB57E}"/>
              </a:ext>
            </a:extLst>
          </p:cNvPr>
          <p:cNvSpPr>
            <a:spLocks noGrp="1"/>
          </p:cNvSpPr>
          <p:nvPr/>
        </p:nvSpPr>
        <p:spPr>
          <a:xfrm>
            <a:off x="857250" y="2781300"/>
            <a:ext cx="2495550" cy="552450"/>
          </a:xfrm>
          <a:prstGeom prst="rect">
            <a:avLst/>
          </a:prstGeom>
          <a:noFill/>
          <a:ln w="0">
            <a:noFill/>
            <a:prstDash val="solid"/>
          </a:ln>
        </p:spPr>
        <p:txBody>
          <a:bodyPr anchor="t">
            <a:normAutofit fontScale="87681"/>
          </a:bodyPr>
          <a:lstStyle/>
          <a:p>
            <a:pPr algn="ctr">
              <a:buNone/>
              <a:defRPr sz="1725" b="1">
                <a:solidFill>
                  <a:srgbClr val="111827"/>
                </a:solidFill>
                <a:latin typeface="Arial"/>
                <a:ea typeface="Arial"/>
                <a:cs typeface="Arial"/>
              </a:defRPr>
            </a:pPr>
            <a:r>
              <a:rPr sz="1725" b="1">
                <a:solidFill>
                  <a:srgbClr val="111827"/>
                </a:solidFill>
                <a:latin typeface="Arial"/>
                <a:ea typeface="Arial"/>
                <a:cs typeface="Arial"/>
              </a:rPr>
              <a:t>Clinical &amp; treatment support</a:t>
            </a:r>
          </a:p>
        </p:txBody>
      </p:sp>
      <p:sp>
        <p:nvSpPr>
          <p:cNvPr id="9" name="Rectangle 8">
            <a:extLst>
              <a:ext uri="{FF2B5EF4-FFF2-40B4-BE49-F238E27FC236}">
                <a16:creationId xmlns:a16="http://schemas.microsoft.com/office/drawing/2014/main" id="{19F24F1F-02EA-4DE4-ACB3-41F43870E36D}"/>
              </a:ext>
            </a:extLst>
          </p:cNvPr>
          <p:cNvSpPr>
            <a:spLocks noGrp="1"/>
          </p:cNvSpPr>
          <p:nvPr/>
        </p:nvSpPr>
        <p:spPr>
          <a:xfrm>
            <a:off x="857250" y="3486150"/>
            <a:ext cx="2495550" cy="628650"/>
          </a:xfrm>
          <a:prstGeom prst="rect">
            <a:avLst/>
          </a:prstGeom>
          <a:noFill/>
          <a:ln w="0">
            <a:noFill/>
            <a:prstDash val="solid"/>
          </a:ln>
        </p:spPr>
        <p:txBody>
          <a:bodyPr anchor="t">
            <a:normAutofit/>
          </a:bodyPr>
          <a:lstStyle/>
          <a:p>
            <a:pPr algn="ctr">
              <a:buNone/>
              <a:defRPr sz="1425" b="0">
                <a:solidFill>
                  <a:srgbClr val="5F6B7A"/>
                </a:solidFill>
                <a:latin typeface="Arial"/>
                <a:ea typeface="Arial"/>
                <a:cs typeface="Arial"/>
              </a:defRPr>
            </a:pPr>
            <a:r>
              <a:rPr sz="1425" b="0">
                <a:solidFill>
                  <a:srgbClr val="5F6B7A"/>
                </a:solidFill>
                <a:latin typeface="Arial"/>
                <a:ea typeface="Arial"/>
                <a:cs typeface="Arial"/>
              </a:rPr>
              <a:t>Assessment, treatment, expertise, and care planning</a:t>
            </a:r>
          </a:p>
        </p:txBody>
      </p:sp>
      <p:sp>
        <p:nvSpPr>
          <p:cNvPr id="10" name="Rectangle 9">
            <a:extLst>
              <a:ext uri="{FF2B5EF4-FFF2-40B4-BE49-F238E27FC236}">
                <a16:creationId xmlns:a16="http://schemas.microsoft.com/office/drawing/2014/main" id="{44C66B2A-CA42-4936-82D3-F926FD600BA9}"/>
              </a:ext>
            </a:extLst>
          </p:cNvPr>
          <p:cNvSpPr>
            <a:spLocks noGrp="1"/>
          </p:cNvSpPr>
          <p:nvPr/>
        </p:nvSpPr>
        <p:spPr>
          <a:xfrm>
            <a:off x="4105275" y="2476500"/>
            <a:ext cx="2952750" cy="1866900"/>
          </a:xfrm>
          <a:prstGeom prst="rect">
            <a:avLst/>
          </a:prstGeom>
          <a:solidFill>
            <a:srgbClr val="F7ECD9"/>
          </a:solidFill>
          <a:ln w="19050">
            <a:solidFill>
              <a:srgbClr val="D79B36"/>
            </a:solidFill>
            <a:prstDash val="solid"/>
          </a:ln>
        </p:spPr>
        <p:txBody>
          <a:bodyPr/>
          <a:lstStyle/>
          <a:p>
            <a:endParaRPr lang="en-US"/>
          </a:p>
        </p:txBody>
      </p:sp>
      <p:sp>
        <p:nvSpPr>
          <p:cNvPr id="11" name="Rectangle 10">
            <a:extLst>
              <a:ext uri="{FF2B5EF4-FFF2-40B4-BE49-F238E27FC236}">
                <a16:creationId xmlns:a16="http://schemas.microsoft.com/office/drawing/2014/main" id="{B244E841-91A7-4AEF-A67C-3E090CCFCFCE}"/>
              </a:ext>
            </a:extLst>
          </p:cNvPr>
          <p:cNvSpPr>
            <a:spLocks noGrp="1"/>
          </p:cNvSpPr>
          <p:nvPr/>
        </p:nvSpPr>
        <p:spPr>
          <a:xfrm>
            <a:off x="4333875" y="2781300"/>
            <a:ext cx="2495550" cy="552450"/>
          </a:xfrm>
          <a:prstGeom prst="rect">
            <a:avLst/>
          </a:prstGeom>
          <a:noFill/>
          <a:ln w="0">
            <a:noFill/>
            <a:prstDash val="solid"/>
          </a:ln>
        </p:spPr>
        <p:txBody>
          <a:bodyPr anchor="t">
            <a:normAutofit/>
          </a:bodyPr>
          <a:lstStyle/>
          <a:p>
            <a:pPr algn="ctr">
              <a:buNone/>
              <a:defRPr sz="1725" b="1">
                <a:solidFill>
                  <a:srgbClr val="111827"/>
                </a:solidFill>
                <a:latin typeface="Arial"/>
                <a:ea typeface="Arial"/>
                <a:cs typeface="Arial"/>
              </a:defRPr>
            </a:pPr>
            <a:r>
              <a:rPr sz="1725" b="1">
                <a:solidFill>
                  <a:srgbClr val="111827"/>
                </a:solidFill>
                <a:latin typeface="Arial"/>
                <a:ea typeface="Arial"/>
                <a:cs typeface="Arial"/>
              </a:rPr>
              <a:t>Peer support</a:t>
            </a:r>
          </a:p>
        </p:txBody>
      </p:sp>
      <p:sp>
        <p:nvSpPr>
          <p:cNvPr id="12" name="Rectangle 11">
            <a:extLst>
              <a:ext uri="{FF2B5EF4-FFF2-40B4-BE49-F238E27FC236}">
                <a16:creationId xmlns:a16="http://schemas.microsoft.com/office/drawing/2014/main" id="{FA57E8C9-1378-4A91-B9B4-777058866406}"/>
              </a:ext>
            </a:extLst>
          </p:cNvPr>
          <p:cNvSpPr>
            <a:spLocks noGrp="1"/>
          </p:cNvSpPr>
          <p:nvPr/>
        </p:nvSpPr>
        <p:spPr>
          <a:xfrm>
            <a:off x="4333875" y="3486150"/>
            <a:ext cx="2495550" cy="628650"/>
          </a:xfrm>
          <a:prstGeom prst="rect">
            <a:avLst/>
          </a:prstGeom>
          <a:noFill/>
          <a:ln w="0">
            <a:noFill/>
            <a:prstDash val="solid"/>
          </a:ln>
        </p:spPr>
        <p:txBody>
          <a:bodyPr anchor="t">
            <a:normAutofit fontScale="86097"/>
          </a:bodyPr>
          <a:lstStyle/>
          <a:p>
            <a:pPr algn="ctr">
              <a:buNone/>
              <a:defRPr sz="1425" b="0">
                <a:solidFill>
                  <a:srgbClr val="5F6B7A"/>
                </a:solidFill>
                <a:latin typeface="Arial"/>
                <a:ea typeface="Arial"/>
                <a:cs typeface="Arial"/>
              </a:defRPr>
            </a:pPr>
            <a:r>
              <a:rPr sz="1425" b="0">
                <a:solidFill>
                  <a:srgbClr val="5F6B7A"/>
                </a:solidFill>
                <a:latin typeface="Arial"/>
                <a:ea typeface="Arial"/>
                <a:cs typeface="Arial"/>
              </a:rPr>
              <a:t>Recognition, hope, practical companionship, and engagement</a:t>
            </a:r>
          </a:p>
        </p:txBody>
      </p:sp>
      <p:sp>
        <p:nvSpPr>
          <p:cNvPr id="13" name="Rectangle 12">
            <a:extLst>
              <a:ext uri="{FF2B5EF4-FFF2-40B4-BE49-F238E27FC236}">
                <a16:creationId xmlns:a16="http://schemas.microsoft.com/office/drawing/2014/main" id="{DF97C1A3-6E02-4DEC-A8DE-81920AFE7F41}"/>
              </a:ext>
            </a:extLst>
          </p:cNvPr>
          <p:cNvSpPr>
            <a:spLocks noGrp="1"/>
          </p:cNvSpPr>
          <p:nvPr/>
        </p:nvSpPr>
        <p:spPr>
          <a:xfrm>
            <a:off x="7581900" y="2476500"/>
            <a:ext cx="2952750" cy="1866900"/>
          </a:xfrm>
          <a:prstGeom prst="rect">
            <a:avLst/>
          </a:prstGeom>
          <a:solidFill>
            <a:srgbClr val="F7F9FA"/>
          </a:solidFill>
          <a:ln w="19050">
            <a:solidFill>
              <a:srgbClr val="B8C0C8"/>
            </a:solidFill>
            <a:prstDash val="solid"/>
          </a:ln>
        </p:spPr>
        <p:txBody>
          <a:bodyPr/>
          <a:lstStyle/>
          <a:p>
            <a:endParaRPr lang="en-US"/>
          </a:p>
        </p:txBody>
      </p:sp>
      <p:sp>
        <p:nvSpPr>
          <p:cNvPr id="14" name="Rectangle 13">
            <a:extLst>
              <a:ext uri="{FF2B5EF4-FFF2-40B4-BE49-F238E27FC236}">
                <a16:creationId xmlns:a16="http://schemas.microsoft.com/office/drawing/2014/main" id="{2E354362-9502-4D5F-A41E-838039A665CE}"/>
              </a:ext>
            </a:extLst>
          </p:cNvPr>
          <p:cNvSpPr>
            <a:spLocks noGrp="1"/>
          </p:cNvSpPr>
          <p:nvPr/>
        </p:nvSpPr>
        <p:spPr>
          <a:xfrm>
            <a:off x="7810500" y="2781300"/>
            <a:ext cx="2495550" cy="552450"/>
          </a:xfrm>
          <a:prstGeom prst="rect">
            <a:avLst/>
          </a:prstGeom>
          <a:noFill/>
          <a:ln w="0">
            <a:noFill/>
            <a:prstDash val="solid"/>
          </a:ln>
        </p:spPr>
        <p:txBody>
          <a:bodyPr anchor="t">
            <a:normAutofit fontScale="98437"/>
          </a:bodyPr>
          <a:lstStyle/>
          <a:p>
            <a:pPr algn="ctr">
              <a:buNone/>
              <a:defRPr sz="1725" b="1">
                <a:solidFill>
                  <a:srgbClr val="111827"/>
                </a:solidFill>
                <a:latin typeface="Arial"/>
                <a:ea typeface="Arial"/>
                <a:cs typeface="Arial"/>
              </a:defRPr>
            </a:pPr>
            <a:r>
              <a:rPr sz="1725" b="1">
                <a:solidFill>
                  <a:srgbClr val="111827"/>
                </a:solidFill>
                <a:latin typeface="Arial"/>
                <a:ea typeface="Arial"/>
                <a:cs typeface="Arial"/>
              </a:rPr>
              <a:t>Daily life &amp; community</a:t>
            </a:r>
          </a:p>
        </p:txBody>
      </p:sp>
      <p:sp>
        <p:nvSpPr>
          <p:cNvPr id="15" name="Rectangle 14">
            <a:extLst>
              <a:ext uri="{FF2B5EF4-FFF2-40B4-BE49-F238E27FC236}">
                <a16:creationId xmlns:a16="http://schemas.microsoft.com/office/drawing/2014/main" id="{52019859-00DE-4068-9A12-FA7994C616DA}"/>
              </a:ext>
            </a:extLst>
          </p:cNvPr>
          <p:cNvSpPr>
            <a:spLocks noGrp="1"/>
          </p:cNvSpPr>
          <p:nvPr/>
        </p:nvSpPr>
        <p:spPr>
          <a:xfrm>
            <a:off x="7810500" y="3486150"/>
            <a:ext cx="2495550" cy="628650"/>
          </a:xfrm>
          <a:prstGeom prst="rect">
            <a:avLst/>
          </a:prstGeom>
          <a:noFill/>
          <a:ln w="0">
            <a:noFill/>
            <a:prstDash val="solid"/>
          </a:ln>
        </p:spPr>
        <p:txBody>
          <a:bodyPr anchor="t">
            <a:normAutofit fontScale="85118"/>
          </a:bodyPr>
          <a:lstStyle/>
          <a:p>
            <a:pPr algn="ctr">
              <a:buNone/>
              <a:defRPr sz="1425" b="0">
                <a:solidFill>
                  <a:srgbClr val="5F6B7A"/>
                </a:solidFill>
                <a:latin typeface="Arial"/>
                <a:ea typeface="Arial"/>
                <a:cs typeface="Arial"/>
              </a:defRPr>
            </a:pPr>
            <a:r>
              <a:rPr sz="1425" b="0">
                <a:solidFill>
                  <a:srgbClr val="5F6B7A"/>
                </a:solidFill>
                <a:latin typeface="Arial"/>
                <a:ea typeface="Arial"/>
                <a:cs typeface="Arial"/>
              </a:rPr>
              <a:t>Relationships, routines, resources, and continued practice</a:t>
            </a:r>
          </a:p>
        </p:txBody>
      </p:sp>
      <p:sp>
        <p:nvSpPr>
          <p:cNvPr id="16" name="Rectangle 15">
            <a:extLst>
              <a:ext uri="{FF2B5EF4-FFF2-40B4-BE49-F238E27FC236}">
                <a16:creationId xmlns:a16="http://schemas.microsoft.com/office/drawing/2014/main" id="{72DB452A-934B-4EA2-8E90-05ABF6B174A2}"/>
              </a:ext>
            </a:extLst>
          </p:cNvPr>
          <p:cNvSpPr>
            <a:spLocks noGrp="1"/>
          </p:cNvSpPr>
          <p:nvPr/>
        </p:nvSpPr>
        <p:spPr>
          <a:xfrm>
            <a:off x="1524000" y="4953000"/>
            <a:ext cx="9144000" cy="552450"/>
          </a:xfrm>
          <a:prstGeom prst="rect">
            <a:avLst/>
          </a:prstGeom>
          <a:noFill/>
          <a:ln w="0">
            <a:noFill/>
            <a:prstDash val="solid"/>
          </a:ln>
        </p:spPr>
        <p:txBody>
          <a:bodyPr anchor="t">
            <a:normAutofit fontScale="82122"/>
          </a:bodyPr>
          <a:lstStyle/>
          <a:p>
            <a:pPr algn="ctr">
              <a:buNone/>
              <a:defRPr sz="1875" b="1">
                <a:solidFill>
                  <a:srgbClr val="2B78B8"/>
                </a:solidFill>
                <a:latin typeface="Arial"/>
                <a:ea typeface="Arial"/>
                <a:cs typeface="Arial"/>
              </a:defRPr>
            </a:pPr>
            <a:r>
              <a:rPr sz="1875" b="1">
                <a:solidFill>
                  <a:srgbClr val="2B78B8"/>
                </a:solidFill>
                <a:latin typeface="Arial"/>
                <a:ea typeface="Arial"/>
                <a:cs typeface="Arial"/>
              </a:rPr>
              <a:t>The person benefits when supports recognize one another’s contribution and remain connected.</a:t>
            </a:r>
          </a:p>
        </p:txBody>
      </p:sp>
    </p:spTree>
    <p:extLst>
      <p:ext uri="{BB962C8B-B14F-4D97-AF65-F5344CB8AC3E}">
        <p14:creationId xmlns:p14="http://schemas.microsoft.com/office/powerpoint/2010/main" val="329668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4BCE054-D8ED-41AE-9058-C7706E4938B9}"/>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AUTONOMY, ETHICS, BOUNDARIES, AND SAFETY</a:t>
            </a:r>
          </a:p>
        </p:txBody>
      </p:sp>
      <p:sp>
        <p:nvSpPr>
          <p:cNvPr id="2" name="Rectangle 1">
            <a:extLst>
              <a:ext uri="{FF2B5EF4-FFF2-40B4-BE49-F238E27FC236}">
                <a16:creationId xmlns:a16="http://schemas.microsoft.com/office/drawing/2014/main" id="{B20CD8CB-71F1-4486-A5A1-45781555A162}"/>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Care responsibly</a:t>
            </a:r>
          </a:p>
        </p:txBody>
      </p:sp>
      <p:sp>
        <p:nvSpPr>
          <p:cNvPr id="3" name="Rectangle 2">
            <a:extLst>
              <a:ext uri="{FF2B5EF4-FFF2-40B4-BE49-F238E27FC236}">
                <a16:creationId xmlns:a16="http://schemas.microsoft.com/office/drawing/2014/main" id="{B149FBB5-BD75-4255-AA70-28D5BB444245}"/>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263B97BB-BEDD-4FB9-8190-0A285995EF02}"/>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14</a:t>
            </a:r>
          </a:p>
        </p:txBody>
      </p:sp>
      <p:sp>
        <p:nvSpPr>
          <p:cNvPr id="5" name="Rectangle 4">
            <a:extLst>
              <a:ext uri="{FF2B5EF4-FFF2-40B4-BE49-F238E27FC236}">
                <a16:creationId xmlns:a16="http://schemas.microsoft.com/office/drawing/2014/main" id="{1B1E23B1-8981-4FFC-8213-811B0DB4F8EB}"/>
              </a:ext>
            </a:extLst>
          </p:cNvPr>
          <p:cNvSpPr>
            <a:spLocks noGrp="1"/>
          </p:cNvSpPr>
          <p:nvPr/>
        </p:nvSpPr>
        <p:spPr>
          <a:xfrm>
            <a:off x="971550" y="1952625"/>
            <a:ext cx="10248900" cy="685800"/>
          </a:xfrm>
          <a:prstGeom prst="rect">
            <a:avLst/>
          </a:prstGeom>
          <a:noFill/>
          <a:ln w="0">
            <a:noFill/>
            <a:prstDash val="solid"/>
          </a:ln>
        </p:spPr>
        <p:txBody>
          <a:bodyPr anchor="t">
            <a:normAutofit fontScale="96296"/>
          </a:bodyPr>
          <a:lstStyle/>
          <a:p>
            <a:pPr algn="ctr">
              <a:buNone/>
              <a:defRPr sz="2025" b="1">
                <a:solidFill>
                  <a:srgbClr val="111827"/>
                </a:solidFill>
                <a:latin typeface="Arial"/>
                <a:ea typeface="Arial"/>
                <a:cs typeface="Arial"/>
              </a:defRPr>
            </a:pPr>
            <a:r>
              <a:rPr sz="2025" b="1">
                <a:solidFill>
                  <a:srgbClr val="111827"/>
                </a:solidFill>
                <a:latin typeface="Arial"/>
                <a:ea typeface="Arial"/>
                <a:cs typeface="Arial"/>
              </a:rPr>
              <a:t>Most harm does not begin with a lack of caring. It can begin with blurred roles and trying to help too much.</a:t>
            </a:r>
          </a:p>
        </p:txBody>
      </p:sp>
      <p:sp>
        <p:nvSpPr>
          <p:cNvPr id="6" name="Rectangle 5">
            <a:extLst>
              <a:ext uri="{FF2B5EF4-FFF2-40B4-BE49-F238E27FC236}">
                <a16:creationId xmlns:a16="http://schemas.microsoft.com/office/drawing/2014/main" id="{8AE9BD6F-4C74-443B-9854-7E2440E7EF12}"/>
              </a:ext>
            </a:extLst>
          </p:cNvPr>
          <p:cNvSpPr>
            <a:spLocks noGrp="1"/>
          </p:cNvSpPr>
          <p:nvPr/>
        </p:nvSpPr>
        <p:spPr>
          <a:xfrm>
            <a:off x="666750" y="3048000"/>
            <a:ext cx="76200" cy="1066800"/>
          </a:xfrm>
          <a:prstGeom prst="rect">
            <a:avLst/>
          </a:prstGeom>
          <a:solidFill>
            <a:srgbClr val="2B78B8"/>
          </a:solidFill>
          <a:ln w="0">
            <a:solidFill>
              <a:srgbClr val="2B78B8"/>
            </a:solidFill>
            <a:prstDash val="solid"/>
          </a:ln>
        </p:spPr>
        <p:txBody>
          <a:bodyPr/>
          <a:lstStyle/>
          <a:p>
            <a:endParaRPr lang="en-US"/>
          </a:p>
        </p:txBody>
      </p:sp>
      <p:sp>
        <p:nvSpPr>
          <p:cNvPr id="7" name="Rectangle 6">
            <a:extLst>
              <a:ext uri="{FF2B5EF4-FFF2-40B4-BE49-F238E27FC236}">
                <a16:creationId xmlns:a16="http://schemas.microsoft.com/office/drawing/2014/main" id="{CC09C3FE-10B0-4000-8773-25446A6D217B}"/>
              </a:ext>
            </a:extLst>
          </p:cNvPr>
          <p:cNvSpPr>
            <a:spLocks noGrp="1"/>
          </p:cNvSpPr>
          <p:nvPr/>
        </p:nvSpPr>
        <p:spPr>
          <a:xfrm>
            <a:off x="933450" y="3048000"/>
            <a:ext cx="4781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Protect autonomy</a:t>
            </a:r>
          </a:p>
        </p:txBody>
      </p:sp>
      <p:sp>
        <p:nvSpPr>
          <p:cNvPr id="8" name="Rectangle 7">
            <a:extLst>
              <a:ext uri="{FF2B5EF4-FFF2-40B4-BE49-F238E27FC236}">
                <a16:creationId xmlns:a16="http://schemas.microsoft.com/office/drawing/2014/main" id="{8AB0123E-505D-413F-A64C-0C183A2F99E2}"/>
              </a:ext>
            </a:extLst>
          </p:cNvPr>
          <p:cNvSpPr>
            <a:spLocks noGrp="1"/>
          </p:cNvSpPr>
          <p:nvPr/>
        </p:nvSpPr>
        <p:spPr>
          <a:xfrm>
            <a:off x="933450" y="3543300"/>
            <a:ext cx="4781550" cy="5715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Offer options; do not direct another person’s outcome.</a:t>
            </a:r>
          </a:p>
        </p:txBody>
      </p:sp>
      <p:sp>
        <p:nvSpPr>
          <p:cNvPr id="9" name="Rectangle 8">
            <a:extLst>
              <a:ext uri="{FF2B5EF4-FFF2-40B4-BE49-F238E27FC236}">
                <a16:creationId xmlns:a16="http://schemas.microsoft.com/office/drawing/2014/main" id="{0B3D31A3-D3F4-4ABE-AA42-B8C6399671A6}"/>
              </a:ext>
            </a:extLst>
          </p:cNvPr>
          <p:cNvSpPr>
            <a:spLocks noGrp="1"/>
          </p:cNvSpPr>
          <p:nvPr/>
        </p:nvSpPr>
        <p:spPr>
          <a:xfrm>
            <a:off x="6238875" y="3048000"/>
            <a:ext cx="76200" cy="1066800"/>
          </a:xfrm>
          <a:prstGeom prst="rect">
            <a:avLst/>
          </a:prstGeom>
          <a:solidFill>
            <a:srgbClr val="D79B36"/>
          </a:solidFill>
          <a:ln w="0">
            <a:solidFill>
              <a:srgbClr val="D79B36"/>
            </a:solidFill>
            <a:prstDash val="solid"/>
          </a:ln>
        </p:spPr>
        <p:txBody>
          <a:bodyPr/>
          <a:lstStyle/>
          <a:p>
            <a:endParaRPr lang="en-US"/>
          </a:p>
        </p:txBody>
      </p:sp>
      <p:sp>
        <p:nvSpPr>
          <p:cNvPr id="10" name="Rectangle 9">
            <a:extLst>
              <a:ext uri="{FF2B5EF4-FFF2-40B4-BE49-F238E27FC236}">
                <a16:creationId xmlns:a16="http://schemas.microsoft.com/office/drawing/2014/main" id="{16F34B55-C4FD-40D6-BE0E-8133C79E4F40}"/>
              </a:ext>
            </a:extLst>
          </p:cNvPr>
          <p:cNvSpPr>
            <a:spLocks noGrp="1"/>
          </p:cNvSpPr>
          <p:nvPr/>
        </p:nvSpPr>
        <p:spPr>
          <a:xfrm>
            <a:off x="6505575" y="3048000"/>
            <a:ext cx="4781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Stay in the peer role</a:t>
            </a:r>
          </a:p>
        </p:txBody>
      </p:sp>
      <p:sp>
        <p:nvSpPr>
          <p:cNvPr id="11" name="Rectangle 10">
            <a:extLst>
              <a:ext uri="{FF2B5EF4-FFF2-40B4-BE49-F238E27FC236}">
                <a16:creationId xmlns:a16="http://schemas.microsoft.com/office/drawing/2014/main" id="{6BF46483-43F3-4C79-BA49-146C805BB1D0}"/>
              </a:ext>
            </a:extLst>
          </p:cNvPr>
          <p:cNvSpPr>
            <a:spLocks noGrp="1"/>
          </p:cNvSpPr>
          <p:nvPr/>
        </p:nvSpPr>
        <p:spPr>
          <a:xfrm>
            <a:off x="6505575" y="3543300"/>
            <a:ext cx="4781550" cy="5715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Share, listen, encourage, and refer - do not diagnose or treat.</a:t>
            </a:r>
          </a:p>
        </p:txBody>
      </p:sp>
      <p:sp>
        <p:nvSpPr>
          <p:cNvPr id="12" name="Rectangle 11">
            <a:extLst>
              <a:ext uri="{FF2B5EF4-FFF2-40B4-BE49-F238E27FC236}">
                <a16:creationId xmlns:a16="http://schemas.microsoft.com/office/drawing/2014/main" id="{5603B651-01D7-493A-A68A-6095D65E3A04}"/>
              </a:ext>
            </a:extLst>
          </p:cNvPr>
          <p:cNvSpPr>
            <a:spLocks noGrp="1"/>
          </p:cNvSpPr>
          <p:nvPr/>
        </p:nvSpPr>
        <p:spPr>
          <a:xfrm>
            <a:off x="666750" y="4400550"/>
            <a:ext cx="76200" cy="1066800"/>
          </a:xfrm>
          <a:prstGeom prst="rect">
            <a:avLst/>
          </a:prstGeom>
          <a:solidFill>
            <a:srgbClr val="2B78B8"/>
          </a:solidFill>
          <a:ln w="0">
            <a:solidFill>
              <a:srgbClr val="2B78B8"/>
            </a:solidFill>
            <a:prstDash val="solid"/>
          </a:ln>
        </p:spPr>
        <p:txBody>
          <a:bodyPr/>
          <a:lstStyle/>
          <a:p>
            <a:endParaRPr lang="en-US"/>
          </a:p>
        </p:txBody>
      </p:sp>
      <p:sp>
        <p:nvSpPr>
          <p:cNvPr id="13" name="Rectangle 12">
            <a:extLst>
              <a:ext uri="{FF2B5EF4-FFF2-40B4-BE49-F238E27FC236}">
                <a16:creationId xmlns:a16="http://schemas.microsoft.com/office/drawing/2014/main" id="{39642E46-00CF-4B1F-BE57-6618AE3FFBB4}"/>
              </a:ext>
            </a:extLst>
          </p:cNvPr>
          <p:cNvSpPr>
            <a:spLocks noGrp="1"/>
          </p:cNvSpPr>
          <p:nvPr/>
        </p:nvSpPr>
        <p:spPr>
          <a:xfrm>
            <a:off x="933450" y="4400550"/>
            <a:ext cx="4781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Avoid dependence</a:t>
            </a:r>
          </a:p>
        </p:txBody>
      </p:sp>
      <p:sp>
        <p:nvSpPr>
          <p:cNvPr id="14" name="Rectangle 13">
            <a:extLst>
              <a:ext uri="{FF2B5EF4-FFF2-40B4-BE49-F238E27FC236}">
                <a16:creationId xmlns:a16="http://schemas.microsoft.com/office/drawing/2014/main" id="{5338941B-F817-4A00-8110-05973B2333E9}"/>
              </a:ext>
            </a:extLst>
          </p:cNvPr>
          <p:cNvSpPr>
            <a:spLocks noGrp="1"/>
          </p:cNvSpPr>
          <p:nvPr/>
        </p:nvSpPr>
        <p:spPr>
          <a:xfrm>
            <a:off x="933450" y="4895850"/>
            <a:ext cx="4781550" cy="5715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Do not become someone’s only source of support.</a:t>
            </a:r>
          </a:p>
        </p:txBody>
      </p:sp>
      <p:sp>
        <p:nvSpPr>
          <p:cNvPr id="15" name="Rectangle 14">
            <a:extLst>
              <a:ext uri="{FF2B5EF4-FFF2-40B4-BE49-F238E27FC236}">
                <a16:creationId xmlns:a16="http://schemas.microsoft.com/office/drawing/2014/main" id="{1D405BAC-0C62-4AFF-9629-936F30BF5C4C}"/>
              </a:ext>
            </a:extLst>
          </p:cNvPr>
          <p:cNvSpPr>
            <a:spLocks noGrp="1"/>
          </p:cNvSpPr>
          <p:nvPr/>
        </p:nvSpPr>
        <p:spPr>
          <a:xfrm>
            <a:off x="6238875" y="4400550"/>
            <a:ext cx="76200" cy="1066800"/>
          </a:xfrm>
          <a:prstGeom prst="rect">
            <a:avLst/>
          </a:prstGeom>
          <a:solidFill>
            <a:srgbClr val="D79B36"/>
          </a:solidFill>
          <a:ln w="0">
            <a:solidFill>
              <a:srgbClr val="D79B36"/>
            </a:solidFill>
            <a:prstDash val="solid"/>
          </a:ln>
        </p:spPr>
        <p:txBody>
          <a:bodyPr/>
          <a:lstStyle/>
          <a:p>
            <a:endParaRPr lang="en-US"/>
          </a:p>
        </p:txBody>
      </p:sp>
      <p:sp>
        <p:nvSpPr>
          <p:cNvPr id="16" name="Rectangle 15">
            <a:extLst>
              <a:ext uri="{FF2B5EF4-FFF2-40B4-BE49-F238E27FC236}">
                <a16:creationId xmlns:a16="http://schemas.microsoft.com/office/drawing/2014/main" id="{B0512F07-E627-4111-A5F6-4D1BA7B4E175}"/>
              </a:ext>
            </a:extLst>
          </p:cNvPr>
          <p:cNvSpPr>
            <a:spLocks noGrp="1"/>
          </p:cNvSpPr>
          <p:nvPr/>
        </p:nvSpPr>
        <p:spPr>
          <a:xfrm>
            <a:off x="6505575" y="4400550"/>
            <a:ext cx="4781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Respond to safety</a:t>
            </a:r>
          </a:p>
        </p:txBody>
      </p:sp>
      <p:sp>
        <p:nvSpPr>
          <p:cNvPr id="17" name="Rectangle 16">
            <a:extLst>
              <a:ext uri="{FF2B5EF4-FFF2-40B4-BE49-F238E27FC236}">
                <a16:creationId xmlns:a16="http://schemas.microsoft.com/office/drawing/2014/main" id="{B3EB73C3-A904-4E1C-B1F4-0F2A438BA8A8}"/>
              </a:ext>
            </a:extLst>
          </p:cNvPr>
          <p:cNvSpPr>
            <a:spLocks noGrp="1"/>
          </p:cNvSpPr>
          <p:nvPr/>
        </p:nvSpPr>
        <p:spPr>
          <a:xfrm>
            <a:off x="6505575" y="4895850"/>
            <a:ext cx="4781550" cy="5715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Notice, acknowledge, remain calm, connect, and follow procedure.</a:t>
            </a:r>
          </a:p>
        </p:txBody>
      </p:sp>
    </p:spTree>
    <p:extLst>
      <p:ext uri="{BB962C8B-B14F-4D97-AF65-F5344CB8AC3E}">
        <p14:creationId xmlns:p14="http://schemas.microsoft.com/office/powerpoint/2010/main" val="127883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B041E14-46E0-4852-B8F8-897382F9404E}"/>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PRACTICAL APPLICATION</a:t>
            </a:r>
          </a:p>
        </p:txBody>
      </p:sp>
      <p:sp>
        <p:nvSpPr>
          <p:cNvPr id="2" name="Rectangle 1">
            <a:extLst>
              <a:ext uri="{FF2B5EF4-FFF2-40B4-BE49-F238E27FC236}">
                <a16:creationId xmlns:a16="http://schemas.microsoft.com/office/drawing/2014/main" id="{9F4B8EEE-8DFE-4897-AE10-2E27B67D4168}"/>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Help people move toward their next step</a:t>
            </a:r>
          </a:p>
        </p:txBody>
      </p:sp>
      <p:sp>
        <p:nvSpPr>
          <p:cNvPr id="3" name="Rectangle 2">
            <a:extLst>
              <a:ext uri="{FF2B5EF4-FFF2-40B4-BE49-F238E27FC236}">
                <a16:creationId xmlns:a16="http://schemas.microsoft.com/office/drawing/2014/main" id="{9688CA14-CA48-486C-9F10-488E9F11890E}"/>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98CDF400-038A-4CA1-89B3-C3FD9A049FCB}"/>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15</a:t>
            </a:r>
          </a:p>
        </p:txBody>
      </p:sp>
      <p:sp>
        <p:nvSpPr>
          <p:cNvPr id="5" name="Rectangle 4">
            <a:extLst>
              <a:ext uri="{FF2B5EF4-FFF2-40B4-BE49-F238E27FC236}">
                <a16:creationId xmlns:a16="http://schemas.microsoft.com/office/drawing/2014/main" id="{05530611-5635-4B34-B81B-267D4960C13D}"/>
              </a:ext>
            </a:extLst>
          </p:cNvPr>
          <p:cNvSpPr>
            <a:spLocks noGrp="1"/>
          </p:cNvSpPr>
          <p:nvPr/>
        </p:nvSpPr>
        <p:spPr>
          <a:xfrm>
            <a:off x="666750" y="2000250"/>
            <a:ext cx="3619500" cy="438150"/>
          </a:xfrm>
          <a:prstGeom prst="rect">
            <a:avLst/>
          </a:prstGeom>
          <a:noFill/>
          <a:ln w="0">
            <a:noFill/>
            <a:prstDash val="solid"/>
          </a:ln>
        </p:spPr>
        <p:txBody>
          <a:bodyPr anchor="t">
            <a:normAutofit/>
          </a:bodyPr>
          <a:lstStyle/>
          <a:p>
            <a:pPr algn="l">
              <a:buNone/>
              <a:defRPr sz="2100" b="1">
                <a:solidFill>
                  <a:srgbClr val="2B78B8"/>
                </a:solidFill>
                <a:latin typeface="Arial"/>
                <a:ea typeface="Arial"/>
                <a:cs typeface="Arial"/>
              </a:defRPr>
            </a:pPr>
            <a:r>
              <a:rPr sz="2100" b="1">
                <a:solidFill>
                  <a:srgbClr val="2B78B8"/>
                </a:solidFill>
                <a:latin typeface="Arial"/>
                <a:ea typeface="Arial"/>
                <a:cs typeface="Arial"/>
              </a:rPr>
              <a:t>Tomorrow, we can...</a:t>
            </a:r>
          </a:p>
        </p:txBody>
      </p:sp>
      <p:sp>
        <p:nvSpPr>
          <p:cNvPr id="6" name="Rectangle 5">
            <a:extLst>
              <a:ext uri="{FF2B5EF4-FFF2-40B4-BE49-F238E27FC236}">
                <a16:creationId xmlns:a16="http://schemas.microsoft.com/office/drawing/2014/main" id="{9E901187-600E-434A-8822-CC909033EAF4}"/>
              </a:ext>
            </a:extLst>
          </p:cNvPr>
          <p:cNvSpPr>
            <a:spLocks noGrp="1"/>
          </p:cNvSpPr>
          <p:nvPr/>
        </p:nvSpPr>
        <p:spPr>
          <a:xfrm>
            <a:off x="838200" y="2724150"/>
            <a:ext cx="476250" cy="323850"/>
          </a:xfrm>
          <a:prstGeom prst="rect">
            <a:avLst/>
          </a:prstGeom>
          <a:noFill/>
          <a:ln w="0">
            <a:noFill/>
            <a:prstDash val="solid"/>
          </a:ln>
        </p:spPr>
        <p:txBody>
          <a:bodyPr anchor="t">
            <a:normAutofit/>
          </a:bodyPr>
          <a:lstStyle/>
          <a:p>
            <a:pPr algn="l">
              <a:buNone/>
              <a:defRPr sz="1425" b="1">
                <a:solidFill>
                  <a:srgbClr val="2B78B8"/>
                </a:solidFill>
                <a:latin typeface="Arial"/>
                <a:ea typeface="Arial"/>
                <a:cs typeface="Arial"/>
              </a:defRPr>
            </a:pPr>
            <a:r>
              <a:rPr sz="1425" b="1">
                <a:solidFill>
                  <a:srgbClr val="2B78B8"/>
                </a:solidFill>
                <a:latin typeface="Arial"/>
                <a:ea typeface="Arial"/>
                <a:cs typeface="Arial"/>
              </a:rPr>
              <a:t>01</a:t>
            </a:r>
          </a:p>
        </p:txBody>
      </p:sp>
      <p:sp>
        <p:nvSpPr>
          <p:cNvPr id="7" name="Rectangle 6">
            <a:extLst>
              <a:ext uri="{FF2B5EF4-FFF2-40B4-BE49-F238E27FC236}">
                <a16:creationId xmlns:a16="http://schemas.microsoft.com/office/drawing/2014/main" id="{97687F0F-0242-41A8-A0B3-9F373828774D}"/>
              </a:ext>
            </a:extLst>
          </p:cNvPr>
          <p:cNvSpPr>
            <a:spLocks noGrp="1"/>
          </p:cNvSpPr>
          <p:nvPr/>
        </p:nvSpPr>
        <p:spPr>
          <a:xfrm>
            <a:off x="1524000" y="2667000"/>
            <a:ext cx="9429750" cy="438150"/>
          </a:xfrm>
          <a:prstGeom prst="rect">
            <a:avLst/>
          </a:prstGeom>
          <a:noFill/>
          <a:ln w="0">
            <a:noFill/>
            <a:prstDash val="solid"/>
          </a:ln>
        </p:spPr>
        <p:txBody>
          <a:bodyPr anchor="t">
            <a:normAutofit/>
          </a:bodyPr>
          <a:lstStyle/>
          <a:p>
            <a:pPr algn="l">
              <a:buNone/>
              <a:defRPr sz="1725" b="0">
                <a:solidFill>
                  <a:srgbClr val="111827"/>
                </a:solidFill>
                <a:latin typeface="Arial"/>
                <a:ea typeface="Arial"/>
                <a:cs typeface="Arial"/>
              </a:defRPr>
            </a:pPr>
            <a:r>
              <a:rPr sz="1725" b="0">
                <a:solidFill>
                  <a:srgbClr val="111827"/>
                </a:solidFill>
                <a:latin typeface="Arial"/>
                <a:ea typeface="Arial"/>
                <a:cs typeface="Arial"/>
              </a:rPr>
              <a:t>Ask who is already part of the person’s recovery team.</a:t>
            </a:r>
          </a:p>
        </p:txBody>
      </p:sp>
      <p:sp>
        <p:nvSpPr>
          <p:cNvPr id="8" name="Rectangle 7">
            <a:extLst>
              <a:ext uri="{FF2B5EF4-FFF2-40B4-BE49-F238E27FC236}">
                <a16:creationId xmlns:a16="http://schemas.microsoft.com/office/drawing/2014/main" id="{64A9CD02-E344-4974-8092-6FD88E56887A}"/>
              </a:ext>
            </a:extLst>
          </p:cNvPr>
          <p:cNvSpPr>
            <a:spLocks noGrp="1"/>
          </p:cNvSpPr>
          <p:nvPr/>
        </p:nvSpPr>
        <p:spPr>
          <a:xfrm>
            <a:off x="838200" y="3352800"/>
            <a:ext cx="476250" cy="323850"/>
          </a:xfrm>
          <a:prstGeom prst="rect">
            <a:avLst/>
          </a:prstGeom>
          <a:noFill/>
          <a:ln w="0">
            <a:noFill/>
            <a:prstDash val="solid"/>
          </a:ln>
        </p:spPr>
        <p:txBody>
          <a:bodyPr anchor="t">
            <a:normAutofit/>
          </a:bodyPr>
          <a:lstStyle/>
          <a:p>
            <a:pPr algn="l">
              <a:buNone/>
              <a:defRPr sz="1425" b="1">
                <a:solidFill>
                  <a:srgbClr val="2B78B8"/>
                </a:solidFill>
                <a:latin typeface="Arial"/>
                <a:ea typeface="Arial"/>
                <a:cs typeface="Arial"/>
              </a:defRPr>
            </a:pPr>
            <a:r>
              <a:rPr sz="1425" b="1">
                <a:solidFill>
                  <a:srgbClr val="2B78B8"/>
                </a:solidFill>
                <a:latin typeface="Arial"/>
                <a:ea typeface="Arial"/>
                <a:cs typeface="Arial"/>
              </a:rPr>
              <a:t>02</a:t>
            </a:r>
          </a:p>
        </p:txBody>
      </p:sp>
      <p:sp>
        <p:nvSpPr>
          <p:cNvPr id="9" name="Rectangle 8">
            <a:extLst>
              <a:ext uri="{FF2B5EF4-FFF2-40B4-BE49-F238E27FC236}">
                <a16:creationId xmlns:a16="http://schemas.microsoft.com/office/drawing/2014/main" id="{C9C19DBF-5B02-4169-AFE2-2B3CD25B9A75}"/>
              </a:ext>
            </a:extLst>
          </p:cNvPr>
          <p:cNvSpPr>
            <a:spLocks noGrp="1"/>
          </p:cNvSpPr>
          <p:nvPr/>
        </p:nvSpPr>
        <p:spPr>
          <a:xfrm>
            <a:off x="1524000" y="3295650"/>
            <a:ext cx="9429750" cy="438150"/>
          </a:xfrm>
          <a:prstGeom prst="rect">
            <a:avLst/>
          </a:prstGeom>
          <a:noFill/>
          <a:ln w="0">
            <a:noFill/>
            <a:prstDash val="solid"/>
          </a:ln>
        </p:spPr>
        <p:txBody>
          <a:bodyPr anchor="t">
            <a:normAutofit/>
          </a:bodyPr>
          <a:lstStyle/>
          <a:p>
            <a:pPr algn="l">
              <a:buNone/>
              <a:defRPr sz="1725" b="0">
                <a:solidFill>
                  <a:srgbClr val="111827"/>
                </a:solidFill>
                <a:latin typeface="Arial"/>
                <a:ea typeface="Arial"/>
                <a:cs typeface="Arial"/>
              </a:defRPr>
            </a:pPr>
            <a:r>
              <a:rPr sz="1725" b="0">
                <a:solidFill>
                  <a:srgbClr val="111827"/>
                </a:solidFill>
                <a:latin typeface="Arial"/>
                <a:ea typeface="Arial"/>
                <a:cs typeface="Arial"/>
              </a:rPr>
              <a:t>Learn what peer and community supports are available before they are urgently needed.</a:t>
            </a:r>
          </a:p>
        </p:txBody>
      </p:sp>
      <p:sp>
        <p:nvSpPr>
          <p:cNvPr id="10" name="Rectangle 9">
            <a:extLst>
              <a:ext uri="{FF2B5EF4-FFF2-40B4-BE49-F238E27FC236}">
                <a16:creationId xmlns:a16="http://schemas.microsoft.com/office/drawing/2014/main" id="{6B746838-B340-454E-80BC-880292422739}"/>
              </a:ext>
            </a:extLst>
          </p:cNvPr>
          <p:cNvSpPr>
            <a:spLocks noGrp="1"/>
          </p:cNvSpPr>
          <p:nvPr/>
        </p:nvSpPr>
        <p:spPr>
          <a:xfrm>
            <a:off x="838200" y="3981450"/>
            <a:ext cx="476250" cy="323850"/>
          </a:xfrm>
          <a:prstGeom prst="rect">
            <a:avLst/>
          </a:prstGeom>
          <a:noFill/>
          <a:ln w="0">
            <a:noFill/>
            <a:prstDash val="solid"/>
          </a:ln>
        </p:spPr>
        <p:txBody>
          <a:bodyPr anchor="t">
            <a:normAutofit/>
          </a:bodyPr>
          <a:lstStyle/>
          <a:p>
            <a:pPr algn="l">
              <a:buNone/>
              <a:defRPr sz="1425" b="1">
                <a:solidFill>
                  <a:srgbClr val="D79B36"/>
                </a:solidFill>
                <a:latin typeface="Arial"/>
                <a:ea typeface="Arial"/>
                <a:cs typeface="Arial"/>
              </a:defRPr>
            </a:pPr>
            <a:r>
              <a:rPr sz="1425" b="1">
                <a:solidFill>
                  <a:srgbClr val="D79B36"/>
                </a:solidFill>
                <a:latin typeface="Arial"/>
                <a:ea typeface="Arial"/>
                <a:cs typeface="Arial"/>
              </a:rPr>
              <a:t>03</a:t>
            </a:r>
          </a:p>
        </p:txBody>
      </p:sp>
      <p:sp>
        <p:nvSpPr>
          <p:cNvPr id="11" name="Rectangle 10">
            <a:extLst>
              <a:ext uri="{FF2B5EF4-FFF2-40B4-BE49-F238E27FC236}">
                <a16:creationId xmlns:a16="http://schemas.microsoft.com/office/drawing/2014/main" id="{9E80AF75-FFB1-4FE7-BC8F-8F0557C133E8}"/>
              </a:ext>
            </a:extLst>
          </p:cNvPr>
          <p:cNvSpPr>
            <a:spLocks noGrp="1"/>
          </p:cNvSpPr>
          <p:nvPr/>
        </p:nvSpPr>
        <p:spPr>
          <a:xfrm>
            <a:off x="1524000" y="3924300"/>
            <a:ext cx="9429750" cy="438150"/>
          </a:xfrm>
          <a:prstGeom prst="rect">
            <a:avLst/>
          </a:prstGeom>
          <a:noFill/>
          <a:ln w="0">
            <a:noFill/>
            <a:prstDash val="solid"/>
          </a:ln>
        </p:spPr>
        <p:txBody>
          <a:bodyPr anchor="t">
            <a:normAutofit/>
          </a:bodyPr>
          <a:lstStyle/>
          <a:p>
            <a:pPr algn="l">
              <a:buNone/>
              <a:defRPr sz="1725" b="0">
                <a:solidFill>
                  <a:srgbClr val="111827"/>
                </a:solidFill>
                <a:latin typeface="Arial"/>
                <a:ea typeface="Arial"/>
                <a:cs typeface="Arial"/>
              </a:defRPr>
            </a:pPr>
            <a:r>
              <a:rPr sz="1725" b="0">
                <a:solidFill>
                  <a:srgbClr val="111827"/>
                </a:solidFill>
                <a:latin typeface="Arial"/>
                <a:ea typeface="Arial"/>
                <a:cs typeface="Arial"/>
              </a:rPr>
              <a:t>Offer choices and warm connections when consent is given.</a:t>
            </a:r>
          </a:p>
        </p:txBody>
      </p:sp>
      <p:sp>
        <p:nvSpPr>
          <p:cNvPr id="12" name="Rectangle 11">
            <a:extLst>
              <a:ext uri="{FF2B5EF4-FFF2-40B4-BE49-F238E27FC236}">
                <a16:creationId xmlns:a16="http://schemas.microsoft.com/office/drawing/2014/main" id="{64D32BE3-CE1D-4D50-9F3B-85EDD3581093}"/>
              </a:ext>
            </a:extLst>
          </p:cNvPr>
          <p:cNvSpPr>
            <a:spLocks noGrp="1"/>
          </p:cNvSpPr>
          <p:nvPr/>
        </p:nvSpPr>
        <p:spPr>
          <a:xfrm>
            <a:off x="838200" y="4610100"/>
            <a:ext cx="476250" cy="323850"/>
          </a:xfrm>
          <a:prstGeom prst="rect">
            <a:avLst/>
          </a:prstGeom>
          <a:noFill/>
          <a:ln w="0">
            <a:noFill/>
            <a:prstDash val="solid"/>
          </a:ln>
        </p:spPr>
        <p:txBody>
          <a:bodyPr anchor="t">
            <a:normAutofit/>
          </a:bodyPr>
          <a:lstStyle/>
          <a:p>
            <a:pPr algn="l">
              <a:buNone/>
              <a:defRPr sz="1425" b="1">
                <a:solidFill>
                  <a:srgbClr val="2B78B8"/>
                </a:solidFill>
                <a:latin typeface="Arial"/>
                <a:ea typeface="Arial"/>
                <a:cs typeface="Arial"/>
              </a:defRPr>
            </a:pPr>
            <a:r>
              <a:rPr sz="1425" b="1">
                <a:solidFill>
                  <a:srgbClr val="2B78B8"/>
                </a:solidFill>
                <a:latin typeface="Arial"/>
                <a:ea typeface="Arial"/>
                <a:cs typeface="Arial"/>
              </a:rPr>
              <a:t>04</a:t>
            </a:r>
          </a:p>
        </p:txBody>
      </p:sp>
      <p:sp>
        <p:nvSpPr>
          <p:cNvPr id="13" name="Rectangle 12">
            <a:extLst>
              <a:ext uri="{FF2B5EF4-FFF2-40B4-BE49-F238E27FC236}">
                <a16:creationId xmlns:a16="http://schemas.microsoft.com/office/drawing/2014/main" id="{5ACAE03E-B87C-4195-A882-E77EF6B690B1}"/>
              </a:ext>
            </a:extLst>
          </p:cNvPr>
          <p:cNvSpPr>
            <a:spLocks noGrp="1"/>
          </p:cNvSpPr>
          <p:nvPr/>
        </p:nvSpPr>
        <p:spPr>
          <a:xfrm>
            <a:off x="1524000" y="4552950"/>
            <a:ext cx="9429750" cy="438150"/>
          </a:xfrm>
          <a:prstGeom prst="rect">
            <a:avLst/>
          </a:prstGeom>
          <a:noFill/>
          <a:ln w="0">
            <a:noFill/>
            <a:prstDash val="solid"/>
          </a:ln>
        </p:spPr>
        <p:txBody>
          <a:bodyPr anchor="t">
            <a:normAutofit/>
          </a:bodyPr>
          <a:lstStyle/>
          <a:p>
            <a:pPr algn="l">
              <a:buNone/>
              <a:defRPr sz="1725" b="0">
                <a:solidFill>
                  <a:srgbClr val="111827"/>
                </a:solidFill>
                <a:latin typeface="Arial"/>
                <a:ea typeface="Arial"/>
                <a:cs typeface="Arial"/>
              </a:defRPr>
            </a:pPr>
            <a:r>
              <a:rPr sz="1725" b="0">
                <a:solidFill>
                  <a:srgbClr val="111827"/>
                </a:solidFill>
                <a:latin typeface="Arial"/>
                <a:ea typeface="Arial"/>
                <a:cs typeface="Arial"/>
              </a:rPr>
              <a:t>Notice and celebrate the small actions that demonstrate movement.</a:t>
            </a:r>
          </a:p>
        </p:txBody>
      </p:sp>
      <p:sp>
        <p:nvSpPr>
          <p:cNvPr id="14" name="Rectangle 13">
            <a:extLst>
              <a:ext uri="{FF2B5EF4-FFF2-40B4-BE49-F238E27FC236}">
                <a16:creationId xmlns:a16="http://schemas.microsoft.com/office/drawing/2014/main" id="{A3D1BE53-97FB-4BF8-ADA0-1B4CFA1189BD}"/>
              </a:ext>
            </a:extLst>
          </p:cNvPr>
          <p:cNvSpPr>
            <a:spLocks noGrp="1"/>
          </p:cNvSpPr>
          <p:nvPr/>
        </p:nvSpPr>
        <p:spPr>
          <a:xfrm>
            <a:off x="838200" y="5238750"/>
            <a:ext cx="476250" cy="323850"/>
          </a:xfrm>
          <a:prstGeom prst="rect">
            <a:avLst/>
          </a:prstGeom>
          <a:noFill/>
          <a:ln w="0">
            <a:noFill/>
            <a:prstDash val="solid"/>
          </a:ln>
        </p:spPr>
        <p:txBody>
          <a:bodyPr anchor="t">
            <a:normAutofit/>
          </a:bodyPr>
          <a:lstStyle/>
          <a:p>
            <a:pPr algn="l">
              <a:buNone/>
              <a:defRPr sz="1425" b="1">
                <a:solidFill>
                  <a:srgbClr val="2B78B8"/>
                </a:solidFill>
                <a:latin typeface="Arial"/>
                <a:ea typeface="Arial"/>
                <a:cs typeface="Arial"/>
              </a:defRPr>
            </a:pPr>
            <a:r>
              <a:rPr sz="1425" b="1">
                <a:solidFill>
                  <a:srgbClr val="2B78B8"/>
                </a:solidFill>
                <a:latin typeface="Arial"/>
                <a:ea typeface="Arial"/>
                <a:cs typeface="Arial"/>
              </a:rPr>
              <a:t>05</a:t>
            </a:r>
          </a:p>
        </p:txBody>
      </p:sp>
      <p:sp>
        <p:nvSpPr>
          <p:cNvPr id="15" name="Rectangle 14">
            <a:extLst>
              <a:ext uri="{FF2B5EF4-FFF2-40B4-BE49-F238E27FC236}">
                <a16:creationId xmlns:a16="http://schemas.microsoft.com/office/drawing/2014/main" id="{286E6FF0-9ED1-4D30-920C-00DC7437FCD4}"/>
              </a:ext>
            </a:extLst>
          </p:cNvPr>
          <p:cNvSpPr>
            <a:spLocks noGrp="1"/>
          </p:cNvSpPr>
          <p:nvPr/>
        </p:nvSpPr>
        <p:spPr>
          <a:xfrm>
            <a:off x="1524000" y="5181600"/>
            <a:ext cx="9429750" cy="438150"/>
          </a:xfrm>
          <a:prstGeom prst="rect">
            <a:avLst/>
          </a:prstGeom>
          <a:noFill/>
          <a:ln w="0">
            <a:noFill/>
            <a:prstDash val="solid"/>
          </a:ln>
        </p:spPr>
        <p:txBody>
          <a:bodyPr anchor="t">
            <a:normAutofit/>
          </a:bodyPr>
          <a:lstStyle/>
          <a:p>
            <a:pPr algn="l">
              <a:buNone/>
              <a:defRPr sz="1725" b="0">
                <a:solidFill>
                  <a:srgbClr val="111827"/>
                </a:solidFill>
                <a:latin typeface="Arial"/>
                <a:ea typeface="Arial"/>
                <a:cs typeface="Arial"/>
              </a:defRPr>
            </a:pPr>
            <a:r>
              <a:rPr sz="1725" b="0">
                <a:solidFill>
                  <a:srgbClr val="111827"/>
                </a:solidFill>
                <a:latin typeface="Arial"/>
                <a:ea typeface="Arial"/>
                <a:cs typeface="Arial"/>
              </a:rPr>
              <a:t>Follow up: Was the connection useful? What would help next?</a:t>
            </a:r>
          </a:p>
        </p:txBody>
      </p:sp>
    </p:spTree>
    <p:extLst>
      <p:ext uri="{BB962C8B-B14F-4D97-AF65-F5344CB8AC3E}">
        <p14:creationId xmlns:p14="http://schemas.microsoft.com/office/powerpoint/2010/main" val="42332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01D2AA-50A2-4D32-8FD5-2EC4E0DE6C0A}"/>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THE TRANSFER OF HOPE</a:t>
            </a:r>
          </a:p>
        </p:txBody>
      </p:sp>
      <p:sp>
        <p:nvSpPr>
          <p:cNvPr id="2" name="Rectangle 1">
            <a:extLst>
              <a:ext uri="{FF2B5EF4-FFF2-40B4-BE49-F238E27FC236}">
                <a16:creationId xmlns:a16="http://schemas.microsoft.com/office/drawing/2014/main" id="{B9B5355D-BC40-461A-A654-051DB3543363}"/>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My flame may not be the brightest</a:t>
            </a:r>
          </a:p>
        </p:txBody>
      </p:sp>
      <p:sp>
        <p:nvSpPr>
          <p:cNvPr id="3" name="Rectangle 2">
            <a:extLst>
              <a:ext uri="{FF2B5EF4-FFF2-40B4-BE49-F238E27FC236}">
                <a16:creationId xmlns:a16="http://schemas.microsoft.com/office/drawing/2014/main" id="{34E9C671-3FA6-4675-832E-BD78022E2BF1}"/>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907D7F05-E9E8-41B2-B0B7-E870D3FA8F28}"/>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16</a:t>
            </a:r>
          </a:p>
        </p:txBody>
      </p:sp>
      <p:sp>
        <p:nvSpPr>
          <p:cNvPr id="5" name="Rectangle 4">
            <a:extLst>
              <a:ext uri="{FF2B5EF4-FFF2-40B4-BE49-F238E27FC236}">
                <a16:creationId xmlns:a16="http://schemas.microsoft.com/office/drawing/2014/main" id="{7117D2B6-1DA9-458F-90F0-36D4D990122F}"/>
              </a:ext>
            </a:extLst>
          </p:cNvPr>
          <p:cNvSpPr>
            <a:spLocks noGrp="1"/>
          </p:cNvSpPr>
          <p:nvPr/>
        </p:nvSpPr>
        <p:spPr>
          <a:xfrm>
            <a:off x="1028700" y="2095500"/>
            <a:ext cx="10134600" cy="1809750"/>
          </a:xfrm>
          <a:prstGeom prst="rect">
            <a:avLst/>
          </a:prstGeom>
          <a:noFill/>
          <a:ln w="0">
            <a:noFill/>
            <a:prstDash val="solid"/>
          </a:ln>
        </p:spPr>
        <p:txBody>
          <a:bodyPr anchor="ctr">
            <a:normAutofit/>
          </a:bodyPr>
          <a:lstStyle/>
          <a:p>
            <a:pPr algn="ctr">
              <a:buNone/>
              <a:defRPr sz="2850" b="1">
                <a:solidFill>
                  <a:srgbClr val="111827"/>
                </a:solidFill>
                <a:latin typeface="Arial"/>
                <a:ea typeface="Arial"/>
                <a:cs typeface="Arial"/>
              </a:defRPr>
            </a:pPr>
            <a:r>
              <a:rPr sz="2850" b="1">
                <a:solidFill>
                  <a:srgbClr val="111827"/>
                </a:solidFill>
                <a:latin typeface="Arial"/>
                <a:ea typeface="Arial"/>
                <a:cs typeface="Arial"/>
              </a:rPr>
              <a:t>“My flame may not be the biggest or the brightest, but it is real - and someone else may be able to light their candle from it.”</a:t>
            </a:r>
          </a:p>
        </p:txBody>
      </p:sp>
      <p:sp>
        <p:nvSpPr>
          <p:cNvPr id="6" name="Rectangle 5">
            <a:extLst>
              <a:ext uri="{FF2B5EF4-FFF2-40B4-BE49-F238E27FC236}">
                <a16:creationId xmlns:a16="http://schemas.microsoft.com/office/drawing/2014/main" id="{79C0C834-486B-4B19-AB95-01204A59F65D}"/>
              </a:ext>
            </a:extLst>
          </p:cNvPr>
          <p:cNvSpPr>
            <a:spLocks noGrp="1"/>
          </p:cNvSpPr>
          <p:nvPr/>
        </p:nvSpPr>
        <p:spPr>
          <a:xfrm>
            <a:off x="4381500" y="4286250"/>
            <a:ext cx="3429000" cy="57150"/>
          </a:xfrm>
          <a:prstGeom prst="rect">
            <a:avLst/>
          </a:prstGeom>
          <a:solidFill>
            <a:srgbClr val="D79B36"/>
          </a:solidFill>
          <a:ln w="0">
            <a:solidFill>
              <a:srgbClr val="D79B36"/>
            </a:solidFill>
            <a:prstDash val="solid"/>
          </a:ln>
        </p:spPr>
        <p:txBody>
          <a:bodyPr/>
          <a:lstStyle/>
          <a:p>
            <a:endParaRPr lang="en-US"/>
          </a:p>
        </p:txBody>
      </p:sp>
      <p:sp>
        <p:nvSpPr>
          <p:cNvPr id="7" name="Rectangle 6">
            <a:extLst>
              <a:ext uri="{FF2B5EF4-FFF2-40B4-BE49-F238E27FC236}">
                <a16:creationId xmlns:a16="http://schemas.microsoft.com/office/drawing/2014/main" id="{49B48CE4-D60A-4A43-AF38-5D40183582CE}"/>
              </a:ext>
            </a:extLst>
          </p:cNvPr>
          <p:cNvSpPr>
            <a:spLocks noGrp="1"/>
          </p:cNvSpPr>
          <p:nvPr/>
        </p:nvSpPr>
        <p:spPr>
          <a:xfrm>
            <a:off x="2381250" y="4705350"/>
            <a:ext cx="7429500" cy="876300"/>
          </a:xfrm>
          <a:prstGeom prst="rect">
            <a:avLst/>
          </a:prstGeom>
          <a:noFill/>
          <a:ln w="0">
            <a:noFill/>
            <a:prstDash val="solid"/>
          </a:ln>
        </p:spPr>
        <p:txBody>
          <a:bodyPr anchor="t">
            <a:normAutofit/>
          </a:bodyPr>
          <a:lstStyle/>
          <a:p>
            <a:pPr algn="ctr">
              <a:buNone/>
              <a:defRPr sz="1875" b="0">
                <a:solidFill>
                  <a:srgbClr val="5F6B7A"/>
                </a:solidFill>
                <a:latin typeface="Arial"/>
                <a:ea typeface="Arial"/>
                <a:cs typeface="Arial"/>
              </a:defRPr>
            </a:pPr>
            <a:r>
              <a:rPr sz="1875" b="0">
                <a:solidFill>
                  <a:srgbClr val="5F6B7A"/>
                </a:solidFill>
                <a:latin typeface="Arial"/>
                <a:ea typeface="Arial"/>
                <a:cs typeface="Arial"/>
              </a:rPr>
              <a:t>We do not give people our recovery.</a:t>
            </a:r>
          </a:p>
          <a:p>
            <a:pPr algn="ctr">
              <a:buNone/>
              <a:defRPr sz="1875" b="0">
                <a:solidFill>
                  <a:srgbClr val="5F6B7A"/>
                </a:solidFill>
                <a:latin typeface="Arial"/>
                <a:ea typeface="Arial"/>
                <a:cs typeface="Arial"/>
              </a:defRPr>
            </a:pPr>
            <a:r>
              <a:rPr sz="1875" b="0">
                <a:solidFill>
                  <a:srgbClr val="5F6B7A"/>
                </a:solidFill>
                <a:latin typeface="Arial"/>
                <a:ea typeface="Arial"/>
                <a:cs typeface="Arial"/>
              </a:rPr>
              <a:t>We help them believe light is possible for them too.</a:t>
            </a:r>
          </a:p>
        </p:txBody>
      </p:sp>
    </p:spTree>
    <p:extLst>
      <p:ext uri="{BB962C8B-B14F-4D97-AF65-F5344CB8AC3E}">
        <p14:creationId xmlns:p14="http://schemas.microsoft.com/office/powerpoint/2010/main" val="1263925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AE2FC73-6417-454C-BBC5-CDA6CE5292D5}"/>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DISCUSSION</a:t>
            </a:r>
          </a:p>
        </p:txBody>
      </p:sp>
      <p:sp>
        <p:nvSpPr>
          <p:cNvPr id="2" name="Rectangle 1">
            <a:extLst>
              <a:ext uri="{FF2B5EF4-FFF2-40B4-BE49-F238E27FC236}">
                <a16:creationId xmlns:a16="http://schemas.microsoft.com/office/drawing/2014/main" id="{C5BF86DE-B40F-4FCD-985A-40C78721BCBD}"/>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Questions worth exploring together</a:t>
            </a:r>
          </a:p>
        </p:txBody>
      </p:sp>
      <p:sp>
        <p:nvSpPr>
          <p:cNvPr id="3" name="Rectangle 2">
            <a:extLst>
              <a:ext uri="{FF2B5EF4-FFF2-40B4-BE49-F238E27FC236}">
                <a16:creationId xmlns:a16="http://schemas.microsoft.com/office/drawing/2014/main" id="{00D57E2D-DCCD-4C1C-B130-6E4502AD977C}"/>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07B095E5-EA35-4243-87D5-E279B9551C8F}"/>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17</a:t>
            </a:r>
          </a:p>
        </p:txBody>
      </p:sp>
      <p:sp>
        <p:nvSpPr>
          <p:cNvPr id="5" name="Rectangle 4">
            <a:extLst>
              <a:ext uri="{FF2B5EF4-FFF2-40B4-BE49-F238E27FC236}">
                <a16:creationId xmlns:a16="http://schemas.microsoft.com/office/drawing/2014/main" id="{BBD9C868-44AF-41BD-90C9-2C116B1FED12}"/>
              </a:ext>
            </a:extLst>
          </p:cNvPr>
          <p:cNvSpPr>
            <a:spLocks noGrp="1"/>
          </p:cNvSpPr>
          <p:nvPr/>
        </p:nvSpPr>
        <p:spPr>
          <a:xfrm>
            <a:off x="781050" y="2095500"/>
            <a:ext cx="514350" cy="476250"/>
          </a:xfrm>
          <a:prstGeom prst="rect">
            <a:avLst/>
          </a:prstGeom>
          <a:noFill/>
          <a:ln w="0">
            <a:noFill/>
            <a:prstDash val="solid"/>
          </a:ln>
        </p:spPr>
        <p:txBody>
          <a:bodyPr anchor="t">
            <a:normAutofit/>
          </a:bodyPr>
          <a:lstStyle/>
          <a:p>
            <a:pPr algn="ctr">
              <a:buNone/>
              <a:defRPr sz="1950" b="1">
                <a:solidFill>
                  <a:srgbClr val="2B78B8"/>
                </a:solidFill>
                <a:latin typeface="Arial"/>
                <a:ea typeface="Arial"/>
                <a:cs typeface="Arial"/>
              </a:defRPr>
            </a:pPr>
            <a:r>
              <a:rPr sz="1950" b="1">
                <a:solidFill>
                  <a:srgbClr val="2B78B8"/>
                </a:solidFill>
                <a:latin typeface="Arial"/>
                <a:ea typeface="Arial"/>
                <a:cs typeface="Arial"/>
              </a:rPr>
              <a:t>1</a:t>
            </a:r>
          </a:p>
        </p:txBody>
      </p:sp>
      <p:sp>
        <p:nvSpPr>
          <p:cNvPr id="6" name="Rectangle 5">
            <a:extLst>
              <a:ext uri="{FF2B5EF4-FFF2-40B4-BE49-F238E27FC236}">
                <a16:creationId xmlns:a16="http://schemas.microsoft.com/office/drawing/2014/main" id="{FE8767AF-71D0-4576-8844-EC9C2CC8F9C2}"/>
              </a:ext>
            </a:extLst>
          </p:cNvPr>
          <p:cNvSpPr>
            <a:spLocks noGrp="1"/>
          </p:cNvSpPr>
          <p:nvPr/>
        </p:nvSpPr>
        <p:spPr>
          <a:xfrm>
            <a:off x="1581150" y="2038350"/>
            <a:ext cx="9372600" cy="762000"/>
          </a:xfrm>
          <a:prstGeom prst="rect">
            <a:avLst/>
          </a:prstGeom>
          <a:noFill/>
          <a:ln w="0">
            <a:noFill/>
            <a:prstDash val="solid"/>
          </a:ln>
        </p:spPr>
        <p:txBody>
          <a:bodyPr anchor="ctr">
            <a:normAutofit/>
          </a:bodyPr>
          <a:lstStyle/>
          <a:p>
            <a:pPr algn="l">
              <a:buNone/>
              <a:defRPr sz="2025" b="1">
                <a:solidFill>
                  <a:srgbClr val="111827"/>
                </a:solidFill>
                <a:latin typeface="Arial"/>
                <a:ea typeface="Arial"/>
                <a:cs typeface="Arial"/>
              </a:defRPr>
            </a:pPr>
            <a:r>
              <a:rPr sz="2025" b="1">
                <a:solidFill>
                  <a:srgbClr val="111827"/>
                </a:solidFill>
                <a:latin typeface="Arial"/>
                <a:ea typeface="Arial"/>
                <a:cs typeface="Arial"/>
              </a:rPr>
              <a:t>What happens in someone the moment they hear a story that sounds like their own?</a:t>
            </a:r>
          </a:p>
        </p:txBody>
      </p:sp>
      <p:sp>
        <p:nvSpPr>
          <p:cNvPr id="7" name="Rectangle 6">
            <a:extLst>
              <a:ext uri="{FF2B5EF4-FFF2-40B4-BE49-F238E27FC236}">
                <a16:creationId xmlns:a16="http://schemas.microsoft.com/office/drawing/2014/main" id="{030E7BE4-0E65-4575-BF4E-F2F9CC0BB89D}"/>
              </a:ext>
            </a:extLst>
          </p:cNvPr>
          <p:cNvSpPr>
            <a:spLocks noGrp="1"/>
          </p:cNvSpPr>
          <p:nvPr/>
        </p:nvSpPr>
        <p:spPr>
          <a:xfrm>
            <a:off x="1581150" y="3009900"/>
            <a:ext cx="9372600" cy="9525"/>
          </a:xfrm>
          <a:prstGeom prst="rect">
            <a:avLst/>
          </a:prstGeom>
          <a:solidFill>
            <a:srgbClr val="B8C0C8"/>
          </a:solidFill>
          <a:ln w="0">
            <a:solidFill>
              <a:srgbClr val="B8C0C8"/>
            </a:solidFill>
            <a:prstDash val="solid"/>
          </a:ln>
        </p:spPr>
        <p:txBody>
          <a:bodyPr/>
          <a:lstStyle/>
          <a:p>
            <a:endParaRPr lang="en-US"/>
          </a:p>
        </p:txBody>
      </p:sp>
      <p:sp>
        <p:nvSpPr>
          <p:cNvPr id="8" name="Rectangle 7">
            <a:extLst>
              <a:ext uri="{FF2B5EF4-FFF2-40B4-BE49-F238E27FC236}">
                <a16:creationId xmlns:a16="http://schemas.microsoft.com/office/drawing/2014/main" id="{34F292FC-AAC7-495F-B9C7-329E92E95612}"/>
              </a:ext>
            </a:extLst>
          </p:cNvPr>
          <p:cNvSpPr>
            <a:spLocks noGrp="1"/>
          </p:cNvSpPr>
          <p:nvPr/>
        </p:nvSpPr>
        <p:spPr>
          <a:xfrm>
            <a:off x="781050" y="3314700"/>
            <a:ext cx="514350" cy="476250"/>
          </a:xfrm>
          <a:prstGeom prst="rect">
            <a:avLst/>
          </a:prstGeom>
          <a:noFill/>
          <a:ln w="0">
            <a:noFill/>
            <a:prstDash val="solid"/>
          </a:ln>
        </p:spPr>
        <p:txBody>
          <a:bodyPr anchor="t">
            <a:normAutofit/>
          </a:bodyPr>
          <a:lstStyle/>
          <a:p>
            <a:pPr algn="ctr">
              <a:buNone/>
              <a:defRPr sz="1950" b="1">
                <a:solidFill>
                  <a:srgbClr val="D79B36"/>
                </a:solidFill>
                <a:latin typeface="Arial"/>
                <a:ea typeface="Arial"/>
                <a:cs typeface="Arial"/>
              </a:defRPr>
            </a:pPr>
            <a:r>
              <a:rPr sz="1950" b="1">
                <a:solidFill>
                  <a:srgbClr val="D79B36"/>
                </a:solidFill>
                <a:latin typeface="Arial"/>
                <a:ea typeface="Arial"/>
                <a:cs typeface="Arial"/>
              </a:rPr>
              <a:t>2</a:t>
            </a:r>
          </a:p>
        </p:txBody>
      </p:sp>
      <p:sp>
        <p:nvSpPr>
          <p:cNvPr id="9" name="Rectangle 8">
            <a:extLst>
              <a:ext uri="{FF2B5EF4-FFF2-40B4-BE49-F238E27FC236}">
                <a16:creationId xmlns:a16="http://schemas.microsoft.com/office/drawing/2014/main" id="{26B8486A-3644-4922-9215-DB02175F90F9}"/>
              </a:ext>
            </a:extLst>
          </p:cNvPr>
          <p:cNvSpPr>
            <a:spLocks noGrp="1"/>
          </p:cNvSpPr>
          <p:nvPr/>
        </p:nvSpPr>
        <p:spPr>
          <a:xfrm>
            <a:off x="1581150" y="3257550"/>
            <a:ext cx="9372600" cy="762000"/>
          </a:xfrm>
          <a:prstGeom prst="rect">
            <a:avLst/>
          </a:prstGeom>
          <a:noFill/>
          <a:ln w="0">
            <a:noFill/>
            <a:prstDash val="solid"/>
          </a:ln>
        </p:spPr>
        <p:txBody>
          <a:bodyPr anchor="ctr">
            <a:normAutofit/>
          </a:bodyPr>
          <a:lstStyle/>
          <a:p>
            <a:pPr algn="l">
              <a:buNone/>
              <a:defRPr sz="2025" b="1">
                <a:solidFill>
                  <a:srgbClr val="111827"/>
                </a:solidFill>
                <a:latin typeface="Arial"/>
                <a:ea typeface="Arial"/>
                <a:cs typeface="Arial"/>
              </a:defRPr>
            </a:pPr>
            <a:r>
              <a:rPr sz="2025" b="1">
                <a:solidFill>
                  <a:srgbClr val="111827"/>
                </a:solidFill>
                <a:latin typeface="Arial"/>
                <a:ea typeface="Arial"/>
                <a:cs typeface="Arial"/>
              </a:rPr>
              <a:t>What have clinicians and treatment providers learned from peer supporters that surprised them?</a:t>
            </a:r>
          </a:p>
        </p:txBody>
      </p:sp>
      <p:sp>
        <p:nvSpPr>
          <p:cNvPr id="10" name="Rectangle 9">
            <a:extLst>
              <a:ext uri="{FF2B5EF4-FFF2-40B4-BE49-F238E27FC236}">
                <a16:creationId xmlns:a16="http://schemas.microsoft.com/office/drawing/2014/main" id="{41B897CE-063E-4DC9-A4AE-F799AF0307C6}"/>
              </a:ext>
            </a:extLst>
          </p:cNvPr>
          <p:cNvSpPr>
            <a:spLocks noGrp="1"/>
          </p:cNvSpPr>
          <p:nvPr/>
        </p:nvSpPr>
        <p:spPr>
          <a:xfrm>
            <a:off x="1581150" y="4229100"/>
            <a:ext cx="9372600" cy="9525"/>
          </a:xfrm>
          <a:prstGeom prst="rect">
            <a:avLst/>
          </a:prstGeom>
          <a:solidFill>
            <a:srgbClr val="B8C0C8"/>
          </a:solidFill>
          <a:ln w="0">
            <a:solidFill>
              <a:srgbClr val="B8C0C8"/>
            </a:solidFill>
            <a:prstDash val="solid"/>
          </a:ln>
        </p:spPr>
        <p:txBody>
          <a:bodyPr/>
          <a:lstStyle/>
          <a:p>
            <a:endParaRPr lang="en-US"/>
          </a:p>
        </p:txBody>
      </p:sp>
      <p:sp>
        <p:nvSpPr>
          <p:cNvPr id="11" name="Rectangle 10">
            <a:extLst>
              <a:ext uri="{FF2B5EF4-FFF2-40B4-BE49-F238E27FC236}">
                <a16:creationId xmlns:a16="http://schemas.microsoft.com/office/drawing/2014/main" id="{157A4B2A-006B-4902-8ED7-E9E8D50F4D45}"/>
              </a:ext>
            </a:extLst>
          </p:cNvPr>
          <p:cNvSpPr>
            <a:spLocks noGrp="1"/>
          </p:cNvSpPr>
          <p:nvPr/>
        </p:nvSpPr>
        <p:spPr>
          <a:xfrm>
            <a:off x="781050" y="4533900"/>
            <a:ext cx="514350" cy="476250"/>
          </a:xfrm>
          <a:prstGeom prst="rect">
            <a:avLst/>
          </a:prstGeom>
          <a:noFill/>
          <a:ln w="0">
            <a:noFill/>
            <a:prstDash val="solid"/>
          </a:ln>
        </p:spPr>
        <p:txBody>
          <a:bodyPr anchor="t">
            <a:normAutofit/>
          </a:bodyPr>
          <a:lstStyle/>
          <a:p>
            <a:pPr algn="ctr">
              <a:buNone/>
              <a:defRPr sz="1950" b="1">
                <a:solidFill>
                  <a:srgbClr val="2B78B8"/>
                </a:solidFill>
                <a:latin typeface="Arial"/>
                <a:ea typeface="Arial"/>
                <a:cs typeface="Arial"/>
              </a:defRPr>
            </a:pPr>
            <a:r>
              <a:rPr sz="1950" b="1">
                <a:solidFill>
                  <a:srgbClr val="2B78B8"/>
                </a:solidFill>
                <a:latin typeface="Arial"/>
                <a:ea typeface="Arial"/>
                <a:cs typeface="Arial"/>
              </a:rPr>
              <a:t>3</a:t>
            </a:r>
          </a:p>
        </p:txBody>
      </p:sp>
      <p:sp>
        <p:nvSpPr>
          <p:cNvPr id="12" name="Rectangle 11">
            <a:extLst>
              <a:ext uri="{FF2B5EF4-FFF2-40B4-BE49-F238E27FC236}">
                <a16:creationId xmlns:a16="http://schemas.microsoft.com/office/drawing/2014/main" id="{BBCFD67B-D442-4A41-8418-BFE8E725BD9C}"/>
              </a:ext>
            </a:extLst>
          </p:cNvPr>
          <p:cNvSpPr>
            <a:spLocks noGrp="1"/>
          </p:cNvSpPr>
          <p:nvPr/>
        </p:nvSpPr>
        <p:spPr>
          <a:xfrm>
            <a:off x="1581150" y="4476750"/>
            <a:ext cx="9372600" cy="762000"/>
          </a:xfrm>
          <a:prstGeom prst="rect">
            <a:avLst/>
          </a:prstGeom>
          <a:noFill/>
          <a:ln w="0">
            <a:noFill/>
            <a:prstDash val="solid"/>
          </a:ln>
        </p:spPr>
        <p:txBody>
          <a:bodyPr anchor="ctr">
            <a:normAutofit/>
          </a:bodyPr>
          <a:lstStyle/>
          <a:p>
            <a:pPr algn="l">
              <a:buNone/>
              <a:defRPr sz="2025" b="1">
                <a:solidFill>
                  <a:srgbClr val="111827"/>
                </a:solidFill>
                <a:latin typeface="Arial"/>
                <a:ea typeface="Arial"/>
                <a:cs typeface="Arial"/>
              </a:defRPr>
            </a:pPr>
            <a:r>
              <a:rPr sz="2025" b="1">
                <a:solidFill>
                  <a:srgbClr val="111827"/>
                </a:solidFill>
                <a:latin typeface="Arial"/>
                <a:ea typeface="Arial"/>
                <a:cs typeface="Arial"/>
              </a:rPr>
              <a:t>What needs to happen within someone’s recovery story before it is ready to help other people?</a:t>
            </a:r>
          </a:p>
        </p:txBody>
      </p:sp>
      <p:sp>
        <p:nvSpPr>
          <p:cNvPr id="13" name="Rectangle 12">
            <a:extLst>
              <a:ext uri="{FF2B5EF4-FFF2-40B4-BE49-F238E27FC236}">
                <a16:creationId xmlns:a16="http://schemas.microsoft.com/office/drawing/2014/main" id="{0E879F66-9FD6-4EC6-AB70-A28757693C48}"/>
              </a:ext>
            </a:extLst>
          </p:cNvPr>
          <p:cNvSpPr>
            <a:spLocks noGrp="1"/>
          </p:cNvSpPr>
          <p:nvPr/>
        </p:nvSpPr>
        <p:spPr>
          <a:xfrm>
            <a:off x="1657350" y="5734050"/>
            <a:ext cx="8877300" cy="514350"/>
          </a:xfrm>
          <a:prstGeom prst="rect">
            <a:avLst/>
          </a:prstGeom>
          <a:noFill/>
          <a:ln w="0">
            <a:noFill/>
            <a:prstDash val="solid"/>
          </a:ln>
        </p:spPr>
        <p:txBody>
          <a:bodyPr anchor="t">
            <a:normAutofit fontScale="80435"/>
          </a:bodyPr>
          <a:lstStyle/>
          <a:p>
            <a:pPr algn="ctr">
              <a:buNone/>
              <a:defRPr sz="1725" b="1">
                <a:solidFill>
                  <a:srgbClr val="2B78B8"/>
                </a:solidFill>
                <a:latin typeface="Arial"/>
                <a:ea typeface="Arial"/>
                <a:cs typeface="Arial"/>
              </a:defRPr>
            </a:pPr>
            <a:r>
              <a:rPr sz="1725" b="1">
                <a:solidFill>
                  <a:srgbClr val="2B78B8"/>
                </a:solidFill>
                <a:latin typeface="Arial"/>
                <a:ea typeface="Arial"/>
                <a:cs typeface="Arial"/>
              </a:rPr>
              <a:t>Recovery happens through many relationships. Peer support helps people stay connected to those relationships.</a:t>
            </a:r>
          </a:p>
        </p:txBody>
      </p:sp>
    </p:spTree>
    <p:extLst>
      <p:ext uri="{BB962C8B-B14F-4D97-AF65-F5344CB8AC3E}">
        <p14:creationId xmlns:p14="http://schemas.microsoft.com/office/powerpoint/2010/main" val="166501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EB3181-637C-4DAF-87B8-1ADE5DD3195E}"/>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THE ROLE OF PEER SUPPORT</a:t>
            </a:r>
          </a:p>
        </p:txBody>
      </p:sp>
      <p:sp>
        <p:nvSpPr>
          <p:cNvPr id="2" name="Rectangle 1">
            <a:extLst>
              <a:ext uri="{FF2B5EF4-FFF2-40B4-BE49-F238E27FC236}">
                <a16:creationId xmlns:a16="http://schemas.microsoft.com/office/drawing/2014/main" id="{19567FE1-743C-4DDD-9CE5-00A543101C87}"/>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Someone treated me as though change was possible</a:t>
            </a:r>
          </a:p>
        </p:txBody>
      </p:sp>
      <p:sp>
        <p:nvSpPr>
          <p:cNvPr id="3" name="Rectangle 2">
            <a:extLst>
              <a:ext uri="{FF2B5EF4-FFF2-40B4-BE49-F238E27FC236}">
                <a16:creationId xmlns:a16="http://schemas.microsoft.com/office/drawing/2014/main" id="{7BF42E36-3BF8-4A35-9DC4-68C6C9921A61}"/>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5BA96704-17CC-4168-BD62-EAAE186E1FC6}"/>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02</a:t>
            </a:r>
          </a:p>
        </p:txBody>
      </p:sp>
      <p:sp>
        <p:nvSpPr>
          <p:cNvPr id="5" name="Rectangle 4">
            <a:extLst>
              <a:ext uri="{FF2B5EF4-FFF2-40B4-BE49-F238E27FC236}">
                <a16:creationId xmlns:a16="http://schemas.microsoft.com/office/drawing/2014/main" id="{31934F66-DA11-40C0-A76E-33743BBACDBF}"/>
              </a:ext>
            </a:extLst>
          </p:cNvPr>
          <p:cNvSpPr>
            <a:spLocks noGrp="1"/>
          </p:cNvSpPr>
          <p:nvPr/>
        </p:nvSpPr>
        <p:spPr>
          <a:xfrm>
            <a:off x="838200" y="2238375"/>
            <a:ext cx="10515600" cy="1809750"/>
          </a:xfrm>
          <a:prstGeom prst="rect">
            <a:avLst/>
          </a:prstGeom>
          <a:noFill/>
          <a:ln w="0">
            <a:noFill/>
            <a:prstDash val="solid"/>
          </a:ln>
        </p:spPr>
        <p:txBody>
          <a:bodyPr anchor="ctr">
            <a:normAutofit/>
          </a:bodyPr>
          <a:lstStyle/>
          <a:p>
            <a:pPr algn="ctr">
              <a:buNone/>
              <a:defRPr sz="2850" b="1">
                <a:solidFill>
                  <a:srgbClr val="111827"/>
                </a:solidFill>
                <a:latin typeface="Arial"/>
                <a:ea typeface="Arial"/>
                <a:cs typeface="Arial"/>
              </a:defRPr>
            </a:pPr>
            <a:r>
              <a:rPr sz="2850" b="1">
                <a:solidFill>
                  <a:srgbClr val="111827"/>
                </a:solidFill>
                <a:latin typeface="Arial"/>
                <a:ea typeface="Arial"/>
                <a:cs typeface="Arial"/>
              </a:rPr>
              <a:t>“Sometimes hope begins when another person can see possibility in us before we can see it for ourselves.”</a:t>
            </a:r>
          </a:p>
        </p:txBody>
      </p:sp>
      <p:sp>
        <p:nvSpPr>
          <p:cNvPr id="6" name="Rectangle 5">
            <a:extLst>
              <a:ext uri="{FF2B5EF4-FFF2-40B4-BE49-F238E27FC236}">
                <a16:creationId xmlns:a16="http://schemas.microsoft.com/office/drawing/2014/main" id="{D2A54A82-4C91-481E-A462-7C734A7D3B57}"/>
              </a:ext>
            </a:extLst>
          </p:cNvPr>
          <p:cNvSpPr>
            <a:spLocks noGrp="1"/>
          </p:cNvSpPr>
          <p:nvPr/>
        </p:nvSpPr>
        <p:spPr>
          <a:xfrm>
            <a:off x="4400550" y="4476750"/>
            <a:ext cx="3390900" cy="381000"/>
          </a:xfrm>
          <a:prstGeom prst="rect">
            <a:avLst/>
          </a:prstGeom>
          <a:noFill/>
          <a:ln w="0">
            <a:noFill/>
            <a:prstDash val="solid"/>
          </a:ln>
        </p:spPr>
        <p:txBody>
          <a:bodyPr anchor="t">
            <a:normAutofit/>
          </a:bodyPr>
          <a:lstStyle/>
          <a:p>
            <a:pPr algn="ctr">
              <a:buNone/>
              <a:defRPr sz="1500" b="1">
                <a:solidFill>
                  <a:srgbClr val="D79B36"/>
                </a:solidFill>
                <a:latin typeface="Arial"/>
                <a:ea typeface="Arial"/>
                <a:cs typeface="Arial"/>
              </a:defRPr>
            </a:pPr>
            <a:r>
              <a:rPr sz="1500" b="1">
                <a:solidFill>
                  <a:srgbClr val="D79B36"/>
                </a:solidFill>
                <a:latin typeface="Arial"/>
                <a:ea typeface="Arial"/>
                <a:cs typeface="Arial"/>
              </a:rPr>
              <a:t>A personal beginning</a:t>
            </a:r>
          </a:p>
        </p:txBody>
      </p:sp>
    </p:spTree>
    <p:extLst>
      <p:ext uri="{BB962C8B-B14F-4D97-AF65-F5344CB8AC3E}">
        <p14:creationId xmlns:p14="http://schemas.microsoft.com/office/powerpoint/2010/main" val="613954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A7A46AB-C0A5-4186-A89F-50CD43A160EA}"/>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A BRIEF INTRODUCTION</a:t>
            </a:r>
          </a:p>
        </p:txBody>
      </p:sp>
      <p:sp>
        <p:nvSpPr>
          <p:cNvPr id="2" name="Rectangle 1">
            <a:extLst>
              <a:ext uri="{FF2B5EF4-FFF2-40B4-BE49-F238E27FC236}">
                <a16:creationId xmlns:a16="http://schemas.microsoft.com/office/drawing/2014/main" id="{C8579B21-757C-474E-BC55-E95C74373E0B}"/>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Who is in the room?</a:t>
            </a:r>
          </a:p>
        </p:txBody>
      </p:sp>
      <p:sp>
        <p:nvSpPr>
          <p:cNvPr id="3" name="Rectangle 2">
            <a:extLst>
              <a:ext uri="{FF2B5EF4-FFF2-40B4-BE49-F238E27FC236}">
                <a16:creationId xmlns:a16="http://schemas.microsoft.com/office/drawing/2014/main" id="{5AE6A4E3-3B8C-4CD8-84B1-5DB5A07DD62C}"/>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A69599E3-2246-4C3B-9686-1877C611D37C}"/>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03</a:t>
            </a:r>
          </a:p>
        </p:txBody>
      </p:sp>
      <p:sp>
        <p:nvSpPr>
          <p:cNvPr id="5" name="Rectangle 4">
            <a:extLst>
              <a:ext uri="{FF2B5EF4-FFF2-40B4-BE49-F238E27FC236}">
                <a16:creationId xmlns:a16="http://schemas.microsoft.com/office/drawing/2014/main" id="{F53E7B43-1012-44B6-874A-A25D04FEBDFF}"/>
              </a:ext>
            </a:extLst>
          </p:cNvPr>
          <p:cNvSpPr>
            <a:spLocks noGrp="1"/>
          </p:cNvSpPr>
          <p:nvPr/>
        </p:nvSpPr>
        <p:spPr>
          <a:xfrm>
            <a:off x="800100" y="2076450"/>
            <a:ext cx="4476750" cy="457200"/>
          </a:xfrm>
          <a:prstGeom prst="rect">
            <a:avLst/>
          </a:prstGeom>
          <a:noFill/>
          <a:ln w="0">
            <a:noFill/>
            <a:prstDash val="solid"/>
          </a:ln>
        </p:spPr>
        <p:txBody>
          <a:bodyPr anchor="t">
            <a:normAutofit/>
          </a:bodyPr>
          <a:lstStyle/>
          <a:p>
            <a:pPr algn="l">
              <a:buNone/>
              <a:defRPr sz="2100" b="1">
                <a:solidFill>
                  <a:srgbClr val="111827"/>
                </a:solidFill>
                <a:latin typeface="Arial"/>
                <a:ea typeface="Arial"/>
                <a:cs typeface="Arial"/>
              </a:defRPr>
            </a:pPr>
            <a:r>
              <a:rPr sz="2100" b="1">
                <a:solidFill>
                  <a:srgbClr val="111827"/>
                </a:solidFill>
                <a:latin typeface="Arial"/>
                <a:ea typeface="Arial"/>
                <a:cs typeface="Arial"/>
              </a:rPr>
              <a:t>In the chat, please share:</a:t>
            </a:r>
          </a:p>
        </p:txBody>
      </p:sp>
      <p:sp>
        <p:nvSpPr>
          <p:cNvPr id="6" name="Rectangle 5">
            <a:extLst>
              <a:ext uri="{FF2B5EF4-FFF2-40B4-BE49-F238E27FC236}">
                <a16:creationId xmlns:a16="http://schemas.microsoft.com/office/drawing/2014/main" id="{194F6377-2C42-4D7C-897F-59AF0B6677CA}"/>
              </a:ext>
            </a:extLst>
          </p:cNvPr>
          <p:cNvSpPr>
            <a:spLocks noGrp="1"/>
          </p:cNvSpPr>
          <p:nvPr/>
        </p:nvSpPr>
        <p:spPr>
          <a:xfrm>
            <a:off x="800100" y="2857500"/>
            <a:ext cx="76200" cy="1219200"/>
          </a:xfrm>
          <a:prstGeom prst="rect">
            <a:avLst/>
          </a:prstGeom>
          <a:solidFill>
            <a:srgbClr val="2B78B8"/>
          </a:solidFill>
          <a:ln w="0">
            <a:solidFill>
              <a:srgbClr val="2B78B8"/>
            </a:solidFill>
            <a:prstDash val="solid"/>
          </a:ln>
        </p:spPr>
        <p:txBody>
          <a:bodyPr/>
          <a:lstStyle/>
          <a:p>
            <a:endParaRPr lang="en-US"/>
          </a:p>
        </p:txBody>
      </p:sp>
      <p:sp>
        <p:nvSpPr>
          <p:cNvPr id="7" name="Rectangle 6">
            <a:extLst>
              <a:ext uri="{FF2B5EF4-FFF2-40B4-BE49-F238E27FC236}">
                <a16:creationId xmlns:a16="http://schemas.microsoft.com/office/drawing/2014/main" id="{8969A86C-FC5E-4896-8FDC-3D3702F1495A}"/>
              </a:ext>
            </a:extLst>
          </p:cNvPr>
          <p:cNvSpPr>
            <a:spLocks noGrp="1"/>
          </p:cNvSpPr>
          <p:nvPr/>
        </p:nvSpPr>
        <p:spPr>
          <a:xfrm>
            <a:off x="1066800" y="2857500"/>
            <a:ext cx="2876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Your name</a:t>
            </a:r>
          </a:p>
        </p:txBody>
      </p:sp>
      <p:sp>
        <p:nvSpPr>
          <p:cNvPr id="8" name="Rectangle 7">
            <a:extLst>
              <a:ext uri="{FF2B5EF4-FFF2-40B4-BE49-F238E27FC236}">
                <a16:creationId xmlns:a16="http://schemas.microsoft.com/office/drawing/2014/main" id="{3ADC4E99-A829-43B1-958C-8248B9A6CCF8}"/>
              </a:ext>
            </a:extLst>
          </p:cNvPr>
          <p:cNvSpPr>
            <a:spLocks noGrp="1"/>
          </p:cNvSpPr>
          <p:nvPr/>
        </p:nvSpPr>
        <p:spPr>
          <a:xfrm>
            <a:off x="1066800" y="3352800"/>
            <a:ext cx="2876550" cy="7239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How you would like us to address you</a:t>
            </a:r>
          </a:p>
        </p:txBody>
      </p:sp>
      <p:sp>
        <p:nvSpPr>
          <p:cNvPr id="9" name="Rectangle 8">
            <a:extLst>
              <a:ext uri="{FF2B5EF4-FFF2-40B4-BE49-F238E27FC236}">
                <a16:creationId xmlns:a16="http://schemas.microsoft.com/office/drawing/2014/main" id="{2341CCE3-D061-4915-9C1E-8A4C94764692}"/>
              </a:ext>
            </a:extLst>
          </p:cNvPr>
          <p:cNvSpPr>
            <a:spLocks noGrp="1"/>
          </p:cNvSpPr>
          <p:nvPr/>
        </p:nvSpPr>
        <p:spPr>
          <a:xfrm>
            <a:off x="4457700" y="2857500"/>
            <a:ext cx="76200" cy="1219200"/>
          </a:xfrm>
          <a:prstGeom prst="rect">
            <a:avLst/>
          </a:prstGeom>
          <a:solidFill>
            <a:srgbClr val="D79B36"/>
          </a:solidFill>
          <a:ln w="0">
            <a:solidFill>
              <a:srgbClr val="D79B36"/>
            </a:solidFill>
            <a:prstDash val="solid"/>
          </a:ln>
        </p:spPr>
        <p:txBody>
          <a:bodyPr/>
          <a:lstStyle/>
          <a:p>
            <a:endParaRPr lang="en-US"/>
          </a:p>
        </p:txBody>
      </p:sp>
      <p:sp>
        <p:nvSpPr>
          <p:cNvPr id="10" name="Rectangle 9">
            <a:extLst>
              <a:ext uri="{FF2B5EF4-FFF2-40B4-BE49-F238E27FC236}">
                <a16:creationId xmlns:a16="http://schemas.microsoft.com/office/drawing/2014/main" id="{3AFC6705-86AA-48A4-AD70-977E84FB5468}"/>
              </a:ext>
            </a:extLst>
          </p:cNvPr>
          <p:cNvSpPr>
            <a:spLocks noGrp="1"/>
          </p:cNvSpPr>
          <p:nvPr/>
        </p:nvSpPr>
        <p:spPr>
          <a:xfrm>
            <a:off x="4724400" y="2857500"/>
            <a:ext cx="2876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Your role</a:t>
            </a:r>
          </a:p>
        </p:txBody>
      </p:sp>
      <p:sp>
        <p:nvSpPr>
          <p:cNvPr id="11" name="Rectangle 10">
            <a:extLst>
              <a:ext uri="{FF2B5EF4-FFF2-40B4-BE49-F238E27FC236}">
                <a16:creationId xmlns:a16="http://schemas.microsoft.com/office/drawing/2014/main" id="{7008BCA6-B090-4099-A614-5ECF7F99AFDB}"/>
              </a:ext>
            </a:extLst>
          </p:cNvPr>
          <p:cNvSpPr>
            <a:spLocks noGrp="1"/>
          </p:cNvSpPr>
          <p:nvPr/>
        </p:nvSpPr>
        <p:spPr>
          <a:xfrm>
            <a:off x="4724400" y="3352800"/>
            <a:ext cx="2876550" cy="7239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The work or community you represent</a:t>
            </a:r>
          </a:p>
        </p:txBody>
      </p:sp>
      <p:sp>
        <p:nvSpPr>
          <p:cNvPr id="12" name="Rectangle 11">
            <a:extLst>
              <a:ext uri="{FF2B5EF4-FFF2-40B4-BE49-F238E27FC236}">
                <a16:creationId xmlns:a16="http://schemas.microsoft.com/office/drawing/2014/main" id="{E86A5784-7A96-48B4-BB93-1A485E9B62DB}"/>
              </a:ext>
            </a:extLst>
          </p:cNvPr>
          <p:cNvSpPr>
            <a:spLocks noGrp="1"/>
          </p:cNvSpPr>
          <p:nvPr/>
        </p:nvSpPr>
        <p:spPr>
          <a:xfrm>
            <a:off x="8115300" y="2857500"/>
            <a:ext cx="76200" cy="1219200"/>
          </a:xfrm>
          <a:prstGeom prst="rect">
            <a:avLst/>
          </a:prstGeom>
          <a:solidFill>
            <a:srgbClr val="2B78B8"/>
          </a:solidFill>
          <a:ln w="0">
            <a:solidFill>
              <a:srgbClr val="2B78B8"/>
            </a:solidFill>
            <a:prstDash val="solid"/>
          </a:ln>
        </p:spPr>
        <p:txBody>
          <a:bodyPr/>
          <a:lstStyle/>
          <a:p>
            <a:endParaRPr lang="en-US"/>
          </a:p>
        </p:txBody>
      </p:sp>
      <p:sp>
        <p:nvSpPr>
          <p:cNvPr id="13" name="Rectangle 12">
            <a:extLst>
              <a:ext uri="{FF2B5EF4-FFF2-40B4-BE49-F238E27FC236}">
                <a16:creationId xmlns:a16="http://schemas.microsoft.com/office/drawing/2014/main" id="{63BB09C0-0D6A-4795-8A3A-655C512F473E}"/>
              </a:ext>
            </a:extLst>
          </p:cNvPr>
          <p:cNvSpPr>
            <a:spLocks noGrp="1"/>
          </p:cNvSpPr>
          <p:nvPr/>
        </p:nvSpPr>
        <p:spPr>
          <a:xfrm>
            <a:off x="8382000" y="2857500"/>
            <a:ext cx="28765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One word</a:t>
            </a:r>
          </a:p>
        </p:txBody>
      </p:sp>
      <p:sp>
        <p:nvSpPr>
          <p:cNvPr id="14" name="Rectangle 13">
            <a:extLst>
              <a:ext uri="{FF2B5EF4-FFF2-40B4-BE49-F238E27FC236}">
                <a16:creationId xmlns:a16="http://schemas.microsoft.com/office/drawing/2014/main" id="{9759663E-2CBA-42B8-B36F-EB9291A4F691}"/>
              </a:ext>
            </a:extLst>
          </p:cNvPr>
          <p:cNvSpPr>
            <a:spLocks noGrp="1"/>
          </p:cNvSpPr>
          <p:nvPr/>
        </p:nvSpPr>
        <p:spPr>
          <a:xfrm>
            <a:off x="8382000" y="3352800"/>
            <a:ext cx="2876550" cy="723900"/>
          </a:xfrm>
          <a:prstGeom prst="rect">
            <a:avLst/>
          </a:prstGeom>
          <a:noFill/>
          <a:ln w="0">
            <a:noFill/>
            <a:prstDash val="solid"/>
          </a:ln>
        </p:spPr>
        <p:txBody>
          <a:bodyPr anchor="t">
            <a:normAutofit/>
          </a:bodyPr>
          <a:lstStyle/>
          <a:p>
            <a:pPr algn="l">
              <a:buNone/>
              <a:defRPr sz="1500" b="0">
                <a:solidFill>
                  <a:srgbClr val="5F6B7A"/>
                </a:solidFill>
                <a:latin typeface="Arial"/>
                <a:ea typeface="Arial"/>
                <a:cs typeface="Arial"/>
              </a:defRPr>
            </a:pPr>
            <a:r>
              <a:rPr sz="1500" b="0">
                <a:solidFill>
                  <a:srgbClr val="5F6B7A"/>
                </a:solidFill>
                <a:latin typeface="Arial"/>
                <a:ea typeface="Arial"/>
                <a:cs typeface="Arial"/>
              </a:rPr>
              <a:t>What do people most need in recovery?</a:t>
            </a:r>
          </a:p>
        </p:txBody>
      </p:sp>
      <p:sp>
        <p:nvSpPr>
          <p:cNvPr id="15" name="Rectangle 14">
            <a:extLst>
              <a:ext uri="{FF2B5EF4-FFF2-40B4-BE49-F238E27FC236}">
                <a16:creationId xmlns:a16="http://schemas.microsoft.com/office/drawing/2014/main" id="{202FC1C6-7323-4EA6-BD5A-F0D390BA7233}"/>
              </a:ext>
            </a:extLst>
          </p:cNvPr>
          <p:cNvSpPr>
            <a:spLocks noGrp="1"/>
          </p:cNvSpPr>
          <p:nvPr/>
        </p:nvSpPr>
        <p:spPr>
          <a:xfrm>
            <a:off x="2190750" y="4953000"/>
            <a:ext cx="7810500" cy="457200"/>
          </a:xfrm>
          <a:prstGeom prst="rect">
            <a:avLst/>
          </a:prstGeom>
          <a:noFill/>
          <a:ln w="0">
            <a:noFill/>
            <a:prstDash val="solid"/>
          </a:ln>
        </p:spPr>
        <p:txBody>
          <a:bodyPr anchor="t">
            <a:normAutofit/>
          </a:bodyPr>
          <a:lstStyle/>
          <a:p>
            <a:pPr algn="ctr">
              <a:buNone/>
              <a:defRPr sz="1725" b="0">
                <a:solidFill>
                  <a:srgbClr val="5F6B7A"/>
                </a:solidFill>
                <a:latin typeface="Arial"/>
                <a:ea typeface="Arial"/>
                <a:cs typeface="Arial"/>
              </a:defRPr>
            </a:pPr>
            <a:r>
              <a:rPr sz="1725" b="0">
                <a:solidFill>
                  <a:srgbClr val="5F6B7A"/>
                </a:solidFill>
                <a:latin typeface="Arial"/>
                <a:ea typeface="Arial"/>
                <a:cs typeface="Arial"/>
              </a:rPr>
              <a:t>Listen for the words that will return throughout our conversation.</a:t>
            </a:r>
          </a:p>
        </p:txBody>
      </p:sp>
    </p:spTree>
    <p:extLst>
      <p:ext uri="{BB962C8B-B14F-4D97-AF65-F5344CB8AC3E}">
        <p14:creationId xmlns:p14="http://schemas.microsoft.com/office/powerpoint/2010/main" val="1024735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A1C8160-F3F0-4082-96B4-D2CC01FA2444}"/>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RECOVERY IS PERSON-CENTRED</a:t>
            </a:r>
          </a:p>
        </p:txBody>
      </p:sp>
      <p:sp>
        <p:nvSpPr>
          <p:cNvPr id="2" name="Rectangle 1">
            <a:extLst>
              <a:ext uri="{FF2B5EF4-FFF2-40B4-BE49-F238E27FC236}">
                <a16:creationId xmlns:a16="http://schemas.microsoft.com/office/drawing/2014/main" id="{C8B181D1-AC38-4A0B-830C-2C3541F29934}"/>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Recovery happens through many relationships</a:t>
            </a:r>
          </a:p>
        </p:txBody>
      </p:sp>
      <p:sp>
        <p:nvSpPr>
          <p:cNvPr id="3" name="Rectangle 2">
            <a:extLst>
              <a:ext uri="{FF2B5EF4-FFF2-40B4-BE49-F238E27FC236}">
                <a16:creationId xmlns:a16="http://schemas.microsoft.com/office/drawing/2014/main" id="{8BE3BC42-CD78-43BE-8E9C-3472FFA74A81}"/>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DC929F2E-455E-4AC6-B15A-52798B9199C3}"/>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04</a:t>
            </a:r>
          </a:p>
        </p:txBody>
      </p:sp>
      <p:cxnSp>
        <p:nvCxnSpPr>
          <p:cNvPr id="43" name="Straight Arrow Connector 42"/>
          <p:cNvCxnSpPr/>
          <p:nvPr/>
        </p:nvCxnSpPr>
        <p:spPr>
          <a:xfrm>
            <a:off x="3695700" y="2828925"/>
            <a:ext cx="1314450" cy="457200"/>
          </a:xfrm>
          <a:prstGeom prst="straightConnector1">
            <a:avLst/>
          </a:prstGeom>
          <a:ln w="28575">
            <a:solidFill>
              <a:srgbClr val="2B78B8"/>
            </a:solidFill>
            <a:prstDash val="solid"/>
          </a:ln>
        </p:spPr>
      </p:cxnSp>
      <p:cxnSp>
        <p:nvCxnSpPr>
          <p:cNvPr id="44" name="Straight Arrow Connector 43"/>
          <p:cNvCxnSpPr/>
          <p:nvPr/>
        </p:nvCxnSpPr>
        <p:spPr>
          <a:xfrm>
            <a:off x="7181850" y="2828925"/>
            <a:ext cx="1314450" cy="457200"/>
          </a:xfrm>
          <a:prstGeom prst="straightConnector1">
            <a:avLst/>
          </a:prstGeom>
          <a:ln w="28575">
            <a:solidFill>
              <a:srgbClr val="D79B36"/>
            </a:solidFill>
            <a:prstDash val="solid"/>
          </a:ln>
        </p:spPr>
      </p:cxnSp>
      <p:cxnSp>
        <p:nvCxnSpPr>
          <p:cNvPr id="45" name="Straight Arrow Connector 44"/>
          <p:cNvCxnSpPr/>
          <p:nvPr/>
        </p:nvCxnSpPr>
        <p:spPr>
          <a:xfrm>
            <a:off x="3695700" y="4086225"/>
            <a:ext cx="1314450" cy="457200"/>
          </a:xfrm>
          <a:prstGeom prst="straightConnector1">
            <a:avLst/>
          </a:prstGeom>
          <a:ln w="28575">
            <a:solidFill>
              <a:srgbClr val="D79B36"/>
            </a:solidFill>
            <a:prstDash val="solid"/>
          </a:ln>
        </p:spPr>
      </p:cxnSp>
      <p:cxnSp>
        <p:nvCxnSpPr>
          <p:cNvPr id="46" name="Straight Arrow Connector 45"/>
          <p:cNvCxnSpPr/>
          <p:nvPr/>
        </p:nvCxnSpPr>
        <p:spPr>
          <a:xfrm>
            <a:off x="7181850" y="4086225"/>
            <a:ext cx="1314450" cy="457200"/>
          </a:xfrm>
          <a:prstGeom prst="straightConnector1">
            <a:avLst/>
          </a:prstGeom>
          <a:ln w="28575">
            <a:solidFill>
              <a:srgbClr val="2B78B8"/>
            </a:solidFill>
            <a:prstDash val="solid"/>
          </a:ln>
        </p:spPr>
      </p:cxnSp>
      <p:sp>
        <p:nvSpPr>
          <p:cNvPr id="9" name="Rounded Rectangle 8">
            <a:extLst>
              <a:ext uri="{FF2B5EF4-FFF2-40B4-BE49-F238E27FC236}">
                <a16:creationId xmlns:a16="http://schemas.microsoft.com/office/drawing/2014/main" id="{B197B3EC-4C03-4606-BE44-24980A95DB0C}"/>
              </a:ext>
            </a:extLst>
          </p:cNvPr>
          <p:cNvSpPr>
            <a:spLocks noGrp="1"/>
          </p:cNvSpPr>
          <p:nvPr/>
        </p:nvSpPr>
        <p:spPr>
          <a:xfrm>
            <a:off x="723900" y="2266950"/>
            <a:ext cx="2971800" cy="1104900"/>
          </a:xfrm>
          <a:prstGeom prst="roundRect">
            <a:avLst>
              <a:gd name="adj" fmla="val 10345"/>
            </a:avLst>
          </a:prstGeom>
          <a:solidFill>
            <a:srgbClr val="E3F1F8"/>
          </a:solidFill>
          <a:ln w="9525">
            <a:solidFill>
              <a:srgbClr val="D4D9DE"/>
            </a:solidFill>
            <a:prstDash val="solid"/>
          </a:ln>
        </p:spPr>
        <p:txBody>
          <a:bodyPr/>
          <a:lstStyle/>
          <a:p>
            <a:endParaRPr lang="en-US"/>
          </a:p>
        </p:txBody>
      </p:sp>
      <p:sp>
        <p:nvSpPr>
          <p:cNvPr id="10" name="Rectangle 9">
            <a:extLst>
              <a:ext uri="{FF2B5EF4-FFF2-40B4-BE49-F238E27FC236}">
                <a16:creationId xmlns:a16="http://schemas.microsoft.com/office/drawing/2014/main" id="{513D6B07-A787-401C-BE3E-71FB2942F216}"/>
              </a:ext>
            </a:extLst>
          </p:cNvPr>
          <p:cNvSpPr>
            <a:spLocks noGrp="1"/>
          </p:cNvSpPr>
          <p:nvPr/>
        </p:nvSpPr>
        <p:spPr>
          <a:xfrm>
            <a:off x="933450" y="2438400"/>
            <a:ext cx="2552700" cy="342900"/>
          </a:xfrm>
          <a:prstGeom prst="rect">
            <a:avLst/>
          </a:prstGeom>
          <a:noFill/>
          <a:ln w="0">
            <a:noFill/>
            <a:prstDash val="solid"/>
          </a:ln>
        </p:spPr>
        <p:txBody>
          <a:bodyPr anchor="ctr">
            <a:normAutofit/>
          </a:bodyPr>
          <a:lstStyle/>
          <a:p>
            <a:pPr algn="ctr">
              <a:buNone/>
              <a:defRPr sz="1650" b="1">
                <a:solidFill>
                  <a:srgbClr val="111827"/>
                </a:solidFill>
                <a:latin typeface="Arial"/>
                <a:ea typeface="Arial"/>
                <a:cs typeface="Arial"/>
              </a:defRPr>
            </a:pPr>
            <a:r>
              <a:rPr sz="1650" b="1">
                <a:solidFill>
                  <a:srgbClr val="111827"/>
                </a:solidFill>
                <a:latin typeface="Arial"/>
                <a:ea typeface="Arial"/>
                <a:cs typeface="Arial"/>
              </a:rPr>
              <a:t>Treatment &amp; healthcare</a:t>
            </a:r>
          </a:p>
        </p:txBody>
      </p:sp>
      <p:sp>
        <p:nvSpPr>
          <p:cNvPr id="11" name="Rectangle 10">
            <a:extLst>
              <a:ext uri="{FF2B5EF4-FFF2-40B4-BE49-F238E27FC236}">
                <a16:creationId xmlns:a16="http://schemas.microsoft.com/office/drawing/2014/main" id="{77EF0DBF-12D6-43C3-BE52-954473BA4315}"/>
              </a:ext>
            </a:extLst>
          </p:cNvPr>
          <p:cNvSpPr>
            <a:spLocks noGrp="1"/>
          </p:cNvSpPr>
          <p:nvPr/>
        </p:nvSpPr>
        <p:spPr>
          <a:xfrm>
            <a:off x="952500" y="2886075"/>
            <a:ext cx="2514600" cy="304800"/>
          </a:xfrm>
          <a:prstGeom prst="rect">
            <a:avLst/>
          </a:prstGeom>
          <a:noFill/>
          <a:ln w="0">
            <a:noFill/>
            <a:prstDash val="solid"/>
          </a:ln>
        </p:spPr>
        <p:txBody>
          <a:bodyPr anchor="ctr">
            <a:normAutofit/>
          </a:bodyPr>
          <a:lstStyle/>
          <a:p>
            <a:pPr algn="ctr">
              <a:buNone/>
              <a:defRPr sz="1275" b="0">
                <a:solidFill>
                  <a:srgbClr val="5F6B7A"/>
                </a:solidFill>
                <a:latin typeface="Arial"/>
                <a:ea typeface="Arial"/>
                <a:cs typeface="Arial"/>
              </a:defRPr>
            </a:pPr>
            <a:r>
              <a:rPr sz="1275" b="0">
                <a:solidFill>
                  <a:srgbClr val="5F6B7A"/>
                </a:solidFill>
                <a:latin typeface="Arial"/>
                <a:ea typeface="Arial"/>
                <a:cs typeface="Arial"/>
              </a:rPr>
              <a:t>Healing and stability</a:t>
            </a:r>
          </a:p>
        </p:txBody>
      </p:sp>
      <p:sp>
        <p:nvSpPr>
          <p:cNvPr id="12" name="Rounded Rectangle 11">
            <a:extLst>
              <a:ext uri="{FF2B5EF4-FFF2-40B4-BE49-F238E27FC236}">
                <a16:creationId xmlns:a16="http://schemas.microsoft.com/office/drawing/2014/main" id="{B8BAF80A-8512-47C6-919D-CE9917D9AF5A}"/>
              </a:ext>
            </a:extLst>
          </p:cNvPr>
          <p:cNvSpPr>
            <a:spLocks noGrp="1"/>
          </p:cNvSpPr>
          <p:nvPr/>
        </p:nvSpPr>
        <p:spPr>
          <a:xfrm>
            <a:off x="8496300" y="2266950"/>
            <a:ext cx="2971800" cy="1104900"/>
          </a:xfrm>
          <a:prstGeom prst="roundRect">
            <a:avLst>
              <a:gd name="adj" fmla="val 10345"/>
            </a:avLst>
          </a:prstGeom>
          <a:solidFill>
            <a:srgbClr val="EEF2F0"/>
          </a:solidFill>
          <a:ln w="9525">
            <a:solidFill>
              <a:srgbClr val="D4D9DE"/>
            </a:solidFill>
            <a:prstDash val="solid"/>
          </a:ln>
        </p:spPr>
        <p:txBody>
          <a:bodyPr/>
          <a:lstStyle/>
          <a:p>
            <a:endParaRPr lang="en-US"/>
          </a:p>
        </p:txBody>
      </p:sp>
      <p:sp>
        <p:nvSpPr>
          <p:cNvPr id="13" name="Rectangle 12">
            <a:extLst>
              <a:ext uri="{FF2B5EF4-FFF2-40B4-BE49-F238E27FC236}">
                <a16:creationId xmlns:a16="http://schemas.microsoft.com/office/drawing/2014/main" id="{D6BE9BD1-5B2C-4310-9250-1FC83127F4C5}"/>
              </a:ext>
            </a:extLst>
          </p:cNvPr>
          <p:cNvSpPr>
            <a:spLocks noGrp="1"/>
          </p:cNvSpPr>
          <p:nvPr/>
        </p:nvSpPr>
        <p:spPr>
          <a:xfrm>
            <a:off x="8705850" y="2438400"/>
            <a:ext cx="2552700" cy="342900"/>
          </a:xfrm>
          <a:prstGeom prst="rect">
            <a:avLst/>
          </a:prstGeom>
          <a:noFill/>
          <a:ln w="0">
            <a:noFill/>
            <a:prstDash val="solid"/>
          </a:ln>
        </p:spPr>
        <p:txBody>
          <a:bodyPr anchor="ctr">
            <a:normAutofit fontScale="99502"/>
          </a:bodyPr>
          <a:lstStyle/>
          <a:p>
            <a:pPr algn="ctr">
              <a:buNone/>
              <a:defRPr sz="1650" b="1">
                <a:solidFill>
                  <a:srgbClr val="111827"/>
                </a:solidFill>
                <a:latin typeface="Arial"/>
                <a:ea typeface="Arial"/>
                <a:cs typeface="Arial"/>
              </a:defRPr>
            </a:pPr>
            <a:r>
              <a:rPr sz="1650" b="1">
                <a:solidFill>
                  <a:srgbClr val="111827"/>
                </a:solidFill>
                <a:latin typeface="Arial"/>
                <a:ea typeface="Arial"/>
                <a:cs typeface="Arial"/>
              </a:rPr>
              <a:t>Counselling &amp; coaching</a:t>
            </a:r>
          </a:p>
        </p:txBody>
      </p:sp>
      <p:sp>
        <p:nvSpPr>
          <p:cNvPr id="14" name="Rectangle 13">
            <a:extLst>
              <a:ext uri="{FF2B5EF4-FFF2-40B4-BE49-F238E27FC236}">
                <a16:creationId xmlns:a16="http://schemas.microsoft.com/office/drawing/2014/main" id="{9EA7E63A-9B02-4A85-9F71-8F5191D57B7B}"/>
              </a:ext>
            </a:extLst>
          </p:cNvPr>
          <p:cNvSpPr>
            <a:spLocks noGrp="1"/>
          </p:cNvSpPr>
          <p:nvPr/>
        </p:nvSpPr>
        <p:spPr>
          <a:xfrm>
            <a:off x="8724900" y="2886075"/>
            <a:ext cx="2514600" cy="304800"/>
          </a:xfrm>
          <a:prstGeom prst="rect">
            <a:avLst/>
          </a:prstGeom>
          <a:noFill/>
          <a:ln w="0">
            <a:noFill/>
            <a:prstDash val="solid"/>
          </a:ln>
        </p:spPr>
        <p:txBody>
          <a:bodyPr anchor="ctr">
            <a:normAutofit/>
          </a:bodyPr>
          <a:lstStyle/>
          <a:p>
            <a:pPr algn="ctr">
              <a:buNone/>
              <a:defRPr sz="1275" b="0">
                <a:solidFill>
                  <a:srgbClr val="5F6B7A"/>
                </a:solidFill>
                <a:latin typeface="Arial"/>
                <a:ea typeface="Arial"/>
                <a:cs typeface="Arial"/>
              </a:defRPr>
            </a:pPr>
            <a:r>
              <a:rPr sz="1275" b="0">
                <a:solidFill>
                  <a:srgbClr val="5F6B7A"/>
                </a:solidFill>
                <a:latin typeface="Arial"/>
                <a:ea typeface="Arial"/>
                <a:cs typeface="Arial"/>
              </a:rPr>
              <a:t>Understanding and direction</a:t>
            </a:r>
          </a:p>
        </p:txBody>
      </p:sp>
      <p:sp>
        <p:nvSpPr>
          <p:cNvPr id="15" name="Rounded Rectangle 14">
            <a:extLst>
              <a:ext uri="{FF2B5EF4-FFF2-40B4-BE49-F238E27FC236}">
                <a16:creationId xmlns:a16="http://schemas.microsoft.com/office/drawing/2014/main" id="{CD8B6B41-1B9C-4DE3-80A4-9396F45292EC}"/>
              </a:ext>
            </a:extLst>
          </p:cNvPr>
          <p:cNvSpPr>
            <a:spLocks noGrp="1"/>
          </p:cNvSpPr>
          <p:nvPr/>
        </p:nvSpPr>
        <p:spPr>
          <a:xfrm>
            <a:off x="723900" y="3886200"/>
            <a:ext cx="2971800" cy="1104900"/>
          </a:xfrm>
          <a:prstGeom prst="roundRect">
            <a:avLst>
              <a:gd name="adj" fmla="val 10345"/>
            </a:avLst>
          </a:prstGeom>
          <a:solidFill>
            <a:srgbClr val="F8EADB"/>
          </a:solidFill>
          <a:ln w="9525">
            <a:solidFill>
              <a:srgbClr val="D4D9DE"/>
            </a:solidFill>
            <a:prstDash val="solid"/>
          </a:ln>
        </p:spPr>
        <p:txBody>
          <a:bodyPr/>
          <a:lstStyle/>
          <a:p>
            <a:endParaRPr lang="en-US"/>
          </a:p>
        </p:txBody>
      </p:sp>
      <p:sp>
        <p:nvSpPr>
          <p:cNvPr id="16" name="Rectangle 15">
            <a:extLst>
              <a:ext uri="{FF2B5EF4-FFF2-40B4-BE49-F238E27FC236}">
                <a16:creationId xmlns:a16="http://schemas.microsoft.com/office/drawing/2014/main" id="{7DF308F8-5461-4F5E-A3E2-489D99154709}"/>
              </a:ext>
            </a:extLst>
          </p:cNvPr>
          <p:cNvSpPr>
            <a:spLocks noGrp="1"/>
          </p:cNvSpPr>
          <p:nvPr/>
        </p:nvSpPr>
        <p:spPr>
          <a:xfrm>
            <a:off x="933450" y="4057650"/>
            <a:ext cx="2552700" cy="342900"/>
          </a:xfrm>
          <a:prstGeom prst="rect">
            <a:avLst/>
          </a:prstGeom>
          <a:noFill/>
          <a:ln w="0">
            <a:noFill/>
            <a:prstDash val="solid"/>
          </a:ln>
        </p:spPr>
        <p:txBody>
          <a:bodyPr anchor="ctr">
            <a:normAutofit/>
          </a:bodyPr>
          <a:lstStyle/>
          <a:p>
            <a:pPr algn="ctr">
              <a:buNone/>
              <a:defRPr sz="1650" b="1">
                <a:solidFill>
                  <a:srgbClr val="111827"/>
                </a:solidFill>
                <a:latin typeface="Arial"/>
                <a:ea typeface="Arial"/>
                <a:cs typeface="Arial"/>
              </a:defRPr>
            </a:pPr>
            <a:r>
              <a:rPr sz="1650" b="1">
                <a:solidFill>
                  <a:srgbClr val="111827"/>
                </a:solidFill>
                <a:latin typeface="Arial"/>
                <a:ea typeface="Arial"/>
                <a:cs typeface="Arial"/>
              </a:rPr>
              <a:t>Family &amp; community</a:t>
            </a:r>
          </a:p>
        </p:txBody>
      </p:sp>
      <p:sp>
        <p:nvSpPr>
          <p:cNvPr id="17" name="Rectangle 16">
            <a:extLst>
              <a:ext uri="{FF2B5EF4-FFF2-40B4-BE49-F238E27FC236}">
                <a16:creationId xmlns:a16="http://schemas.microsoft.com/office/drawing/2014/main" id="{C03FEFFF-62D8-449E-BAFA-22DA669D9240}"/>
              </a:ext>
            </a:extLst>
          </p:cNvPr>
          <p:cNvSpPr>
            <a:spLocks noGrp="1"/>
          </p:cNvSpPr>
          <p:nvPr/>
        </p:nvSpPr>
        <p:spPr>
          <a:xfrm>
            <a:off x="952500" y="4505325"/>
            <a:ext cx="2514600" cy="304800"/>
          </a:xfrm>
          <a:prstGeom prst="rect">
            <a:avLst/>
          </a:prstGeom>
          <a:noFill/>
          <a:ln w="0">
            <a:noFill/>
            <a:prstDash val="solid"/>
          </a:ln>
        </p:spPr>
        <p:txBody>
          <a:bodyPr anchor="ctr">
            <a:normAutofit/>
          </a:bodyPr>
          <a:lstStyle/>
          <a:p>
            <a:pPr algn="ctr">
              <a:buNone/>
              <a:defRPr sz="1275" b="0">
                <a:solidFill>
                  <a:srgbClr val="5F6B7A"/>
                </a:solidFill>
                <a:latin typeface="Arial"/>
                <a:ea typeface="Arial"/>
                <a:cs typeface="Arial"/>
              </a:defRPr>
            </a:pPr>
            <a:r>
              <a:rPr sz="1275" b="0">
                <a:solidFill>
                  <a:srgbClr val="5F6B7A"/>
                </a:solidFill>
                <a:latin typeface="Arial"/>
                <a:ea typeface="Arial"/>
                <a:cs typeface="Arial"/>
              </a:rPr>
              <a:t>Belonging and everyday support</a:t>
            </a:r>
          </a:p>
        </p:txBody>
      </p:sp>
      <p:sp>
        <p:nvSpPr>
          <p:cNvPr id="18" name="Rounded Rectangle 17">
            <a:extLst>
              <a:ext uri="{FF2B5EF4-FFF2-40B4-BE49-F238E27FC236}">
                <a16:creationId xmlns:a16="http://schemas.microsoft.com/office/drawing/2014/main" id="{ED302443-7630-4092-9115-74046DACD636}"/>
              </a:ext>
            </a:extLst>
          </p:cNvPr>
          <p:cNvSpPr>
            <a:spLocks noGrp="1"/>
          </p:cNvSpPr>
          <p:nvPr/>
        </p:nvSpPr>
        <p:spPr>
          <a:xfrm>
            <a:off x="8496300" y="3886200"/>
            <a:ext cx="2971800" cy="1104900"/>
          </a:xfrm>
          <a:prstGeom prst="roundRect">
            <a:avLst>
              <a:gd name="adj" fmla="val 10345"/>
            </a:avLst>
          </a:prstGeom>
          <a:solidFill>
            <a:srgbClr val="E4F0F7"/>
          </a:solidFill>
          <a:ln w="9525">
            <a:solidFill>
              <a:srgbClr val="D4D9DE"/>
            </a:solidFill>
            <a:prstDash val="solid"/>
          </a:ln>
        </p:spPr>
        <p:txBody>
          <a:bodyPr/>
          <a:lstStyle/>
          <a:p>
            <a:endParaRPr lang="en-US"/>
          </a:p>
        </p:txBody>
      </p:sp>
      <p:sp>
        <p:nvSpPr>
          <p:cNvPr id="19" name="Rectangle 18">
            <a:extLst>
              <a:ext uri="{FF2B5EF4-FFF2-40B4-BE49-F238E27FC236}">
                <a16:creationId xmlns:a16="http://schemas.microsoft.com/office/drawing/2014/main" id="{02038DB7-B107-4288-A8E4-4BA00F37A975}"/>
              </a:ext>
            </a:extLst>
          </p:cNvPr>
          <p:cNvSpPr>
            <a:spLocks noGrp="1"/>
          </p:cNvSpPr>
          <p:nvPr/>
        </p:nvSpPr>
        <p:spPr>
          <a:xfrm>
            <a:off x="8705850" y="4057650"/>
            <a:ext cx="2552700" cy="342900"/>
          </a:xfrm>
          <a:prstGeom prst="rect">
            <a:avLst/>
          </a:prstGeom>
          <a:noFill/>
          <a:ln w="0">
            <a:noFill/>
            <a:prstDash val="solid"/>
          </a:ln>
        </p:spPr>
        <p:txBody>
          <a:bodyPr anchor="ctr">
            <a:normAutofit/>
          </a:bodyPr>
          <a:lstStyle/>
          <a:p>
            <a:pPr algn="ctr">
              <a:buNone/>
              <a:defRPr sz="1650" b="1">
                <a:solidFill>
                  <a:srgbClr val="111827"/>
                </a:solidFill>
                <a:latin typeface="Arial"/>
                <a:ea typeface="Arial"/>
                <a:cs typeface="Arial"/>
              </a:defRPr>
            </a:pPr>
            <a:r>
              <a:rPr sz="1650" b="1">
                <a:solidFill>
                  <a:srgbClr val="111827"/>
                </a:solidFill>
                <a:latin typeface="Arial"/>
                <a:ea typeface="Arial"/>
                <a:cs typeface="Arial"/>
              </a:rPr>
              <a:t>Peer support</a:t>
            </a:r>
          </a:p>
        </p:txBody>
      </p:sp>
      <p:sp>
        <p:nvSpPr>
          <p:cNvPr id="20" name="Rectangle 19">
            <a:extLst>
              <a:ext uri="{FF2B5EF4-FFF2-40B4-BE49-F238E27FC236}">
                <a16:creationId xmlns:a16="http://schemas.microsoft.com/office/drawing/2014/main" id="{F4D9C275-57CE-462E-B225-7D7DE8574393}"/>
              </a:ext>
            </a:extLst>
          </p:cNvPr>
          <p:cNvSpPr>
            <a:spLocks noGrp="1"/>
          </p:cNvSpPr>
          <p:nvPr/>
        </p:nvSpPr>
        <p:spPr>
          <a:xfrm>
            <a:off x="8724900" y="4505325"/>
            <a:ext cx="2514600" cy="304800"/>
          </a:xfrm>
          <a:prstGeom prst="rect">
            <a:avLst/>
          </a:prstGeom>
          <a:noFill/>
          <a:ln w="0">
            <a:noFill/>
            <a:prstDash val="solid"/>
          </a:ln>
        </p:spPr>
        <p:txBody>
          <a:bodyPr anchor="ctr">
            <a:normAutofit fontScale="99079"/>
          </a:bodyPr>
          <a:lstStyle/>
          <a:p>
            <a:pPr algn="ctr">
              <a:buNone/>
              <a:defRPr sz="1275" b="0">
                <a:solidFill>
                  <a:srgbClr val="5F6B7A"/>
                </a:solidFill>
                <a:latin typeface="Arial"/>
                <a:ea typeface="Arial"/>
                <a:cs typeface="Arial"/>
              </a:defRPr>
            </a:pPr>
            <a:r>
              <a:rPr sz="1275" b="0">
                <a:solidFill>
                  <a:srgbClr val="5F6B7A"/>
                </a:solidFill>
                <a:latin typeface="Arial"/>
                <a:ea typeface="Arial"/>
                <a:cs typeface="Arial"/>
              </a:rPr>
              <a:t>Hope through shared experience</a:t>
            </a:r>
          </a:p>
        </p:txBody>
      </p:sp>
      <p:sp>
        <p:nvSpPr>
          <p:cNvPr id="21" name="Oval 20">
            <a:extLst>
              <a:ext uri="{FF2B5EF4-FFF2-40B4-BE49-F238E27FC236}">
                <a16:creationId xmlns:a16="http://schemas.microsoft.com/office/drawing/2014/main" id="{6A42ED9F-A5A5-4AD0-98C3-04F77C164958}"/>
              </a:ext>
            </a:extLst>
          </p:cNvPr>
          <p:cNvSpPr>
            <a:spLocks noGrp="1"/>
          </p:cNvSpPr>
          <p:nvPr/>
        </p:nvSpPr>
        <p:spPr>
          <a:xfrm>
            <a:off x="4762500" y="2571750"/>
            <a:ext cx="2667000" cy="2266950"/>
          </a:xfrm>
          <a:prstGeom prst="ellipse">
            <a:avLst/>
          </a:prstGeom>
          <a:solidFill>
            <a:srgbClr val="FFF4E4"/>
          </a:solidFill>
          <a:ln w="28575">
            <a:solidFill>
              <a:srgbClr val="D79B36"/>
            </a:solidFill>
            <a:prstDash val="solid"/>
          </a:ln>
        </p:spPr>
        <p:txBody>
          <a:bodyPr anchor="ctr">
            <a:normAutofit/>
          </a:bodyPr>
          <a:lstStyle/>
          <a:p>
            <a:pPr algn="ctr">
              <a:buNone/>
              <a:defRPr sz="1575" b="1">
                <a:solidFill>
                  <a:srgbClr val="111827"/>
                </a:solidFill>
                <a:latin typeface="Arial"/>
                <a:ea typeface="Arial"/>
                <a:cs typeface="Arial"/>
              </a:defRPr>
            </a:pPr>
            <a:r>
              <a:rPr sz="1575" b="1">
                <a:solidFill>
                  <a:srgbClr val="111827"/>
                </a:solidFill>
                <a:latin typeface="Arial"/>
                <a:ea typeface="Arial"/>
                <a:cs typeface="Arial"/>
              </a:rPr>
              <a:t>A PERSON</a:t>
            </a:r>
          </a:p>
          <a:p>
            <a:pPr algn="ctr">
              <a:buNone/>
              <a:defRPr sz="1575" b="1">
                <a:solidFill>
                  <a:srgbClr val="111827"/>
                </a:solidFill>
                <a:latin typeface="Arial"/>
                <a:ea typeface="Arial"/>
                <a:cs typeface="Arial"/>
              </a:defRPr>
            </a:pPr>
            <a:r>
              <a:rPr sz="1575" b="1">
                <a:solidFill>
                  <a:srgbClr val="111827"/>
                </a:solidFill>
                <a:latin typeface="Arial"/>
                <a:ea typeface="Arial"/>
                <a:cs typeface="Arial"/>
              </a:rPr>
              <a:t>IN RECOVERY</a:t>
            </a:r>
          </a:p>
          <a:p>
            <a:endParaRPr sz="1575" b="1">
              <a:solidFill>
                <a:srgbClr val="111827"/>
              </a:solidFill>
              <a:latin typeface="Arial"/>
              <a:ea typeface="Arial"/>
              <a:cs typeface="Arial"/>
            </a:endParaRPr>
          </a:p>
          <a:p>
            <a:pPr algn="ctr">
              <a:buNone/>
              <a:defRPr sz="1575" b="1">
                <a:solidFill>
                  <a:srgbClr val="111827"/>
                </a:solidFill>
                <a:latin typeface="Arial"/>
                <a:ea typeface="Arial"/>
                <a:cs typeface="Arial"/>
              </a:defRPr>
            </a:pPr>
            <a:r>
              <a:rPr sz="1575" b="1">
                <a:solidFill>
                  <a:srgbClr val="111827"/>
                </a:solidFill>
                <a:latin typeface="Arial"/>
                <a:ea typeface="Arial"/>
                <a:cs typeface="Arial"/>
              </a:rPr>
              <a:t>with strengths,</a:t>
            </a:r>
          </a:p>
          <a:p>
            <a:pPr algn="ctr">
              <a:buNone/>
              <a:defRPr sz="1575" b="1">
                <a:solidFill>
                  <a:srgbClr val="111827"/>
                </a:solidFill>
                <a:latin typeface="Arial"/>
                <a:ea typeface="Arial"/>
                <a:cs typeface="Arial"/>
              </a:defRPr>
            </a:pPr>
            <a:r>
              <a:rPr sz="1575" b="1">
                <a:solidFill>
                  <a:srgbClr val="111827"/>
                </a:solidFill>
                <a:latin typeface="Arial"/>
                <a:ea typeface="Arial"/>
                <a:cs typeface="Arial"/>
              </a:rPr>
              <a:t>hopes and choices</a:t>
            </a:r>
          </a:p>
        </p:txBody>
      </p:sp>
      <p:sp>
        <p:nvSpPr>
          <p:cNvPr id="22" name="Rectangle 21">
            <a:extLst>
              <a:ext uri="{FF2B5EF4-FFF2-40B4-BE49-F238E27FC236}">
                <a16:creationId xmlns:a16="http://schemas.microsoft.com/office/drawing/2014/main" id="{FA7DCB11-4991-4E58-9350-D127EFB7B0C9}"/>
              </a:ext>
            </a:extLst>
          </p:cNvPr>
          <p:cNvSpPr>
            <a:spLocks noGrp="1"/>
          </p:cNvSpPr>
          <p:nvPr/>
        </p:nvSpPr>
        <p:spPr>
          <a:xfrm>
            <a:off x="1562100" y="5286375"/>
            <a:ext cx="9067800" cy="628650"/>
          </a:xfrm>
          <a:prstGeom prst="rect">
            <a:avLst/>
          </a:prstGeom>
          <a:noFill/>
          <a:ln w="0">
            <a:noFill/>
            <a:prstDash val="solid"/>
          </a:ln>
        </p:spPr>
        <p:txBody>
          <a:bodyPr anchor="ctr">
            <a:normAutofit fontScale="94186"/>
          </a:bodyPr>
          <a:lstStyle/>
          <a:p>
            <a:pPr algn="ctr">
              <a:buNone/>
              <a:defRPr sz="1875" b="1">
                <a:solidFill>
                  <a:srgbClr val="2B78B8"/>
                </a:solidFill>
                <a:latin typeface="Arial"/>
                <a:ea typeface="Arial"/>
                <a:cs typeface="Arial"/>
              </a:defRPr>
            </a:pPr>
            <a:r>
              <a:rPr sz="1875" b="1">
                <a:solidFill>
                  <a:srgbClr val="2B78B8"/>
                </a:solidFill>
                <a:latin typeface="Arial"/>
                <a:ea typeface="Arial"/>
                <a:cs typeface="Arial"/>
              </a:rPr>
              <a:t>Recovery belongs to the person. Each relationship contributes something different.</a:t>
            </a:r>
          </a:p>
        </p:txBody>
      </p:sp>
    </p:spTree>
    <p:extLst>
      <p:ext uri="{BB962C8B-B14F-4D97-AF65-F5344CB8AC3E}">
        <p14:creationId xmlns:p14="http://schemas.microsoft.com/office/powerpoint/2010/main" val="8921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3B8839-FED7-447B-9F10-DA56DB40181C}"/>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THE CENTRAL TENSION</a:t>
            </a:r>
          </a:p>
        </p:txBody>
      </p:sp>
      <p:sp>
        <p:nvSpPr>
          <p:cNvPr id="2" name="Rectangle 1">
            <a:extLst>
              <a:ext uri="{FF2B5EF4-FFF2-40B4-BE49-F238E27FC236}">
                <a16:creationId xmlns:a16="http://schemas.microsoft.com/office/drawing/2014/main" id="{4EF98570-0EA1-4C06-923C-2A10DA9A789D}"/>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Recovery cannot remain only an explanation</a:t>
            </a:r>
          </a:p>
        </p:txBody>
      </p:sp>
      <p:sp>
        <p:nvSpPr>
          <p:cNvPr id="3" name="Rectangle 2">
            <a:extLst>
              <a:ext uri="{FF2B5EF4-FFF2-40B4-BE49-F238E27FC236}">
                <a16:creationId xmlns:a16="http://schemas.microsoft.com/office/drawing/2014/main" id="{0EED3524-F48F-42E7-9FA3-EFB2741391BC}"/>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717596E3-40F0-48FB-B9F6-FCB08FF0F66E}"/>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05</a:t>
            </a:r>
          </a:p>
        </p:txBody>
      </p:sp>
      <p:sp>
        <p:nvSpPr>
          <p:cNvPr id="5" name="Rectangle 4">
            <a:extLst>
              <a:ext uri="{FF2B5EF4-FFF2-40B4-BE49-F238E27FC236}">
                <a16:creationId xmlns:a16="http://schemas.microsoft.com/office/drawing/2014/main" id="{CD6C6A2B-0E8A-4135-8D4D-BC7F04874DF9}"/>
              </a:ext>
            </a:extLst>
          </p:cNvPr>
          <p:cNvSpPr>
            <a:spLocks noGrp="1"/>
          </p:cNvSpPr>
          <p:nvPr/>
        </p:nvSpPr>
        <p:spPr>
          <a:xfrm>
            <a:off x="742950" y="2133600"/>
            <a:ext cx="10706100" cy="857250"/>
          </a:xfrm>
          <a:prstGeom prst="rect">
            <a:avLst/>
          </a:prstGeom>
          <a:noFill/>
          <a:ln w="0">
            <a:noFill/>
            <a:prstDash val="solid"/>
          </a:ln>
        </p:spPr>
        <p:txBody>
          <a:bodyPr anchor="ctr">
            <a:normAutofit/>
          </a:bodyPr>
          <a:lstStyle/>
          <a:p>
            <a:pPr algn="ctr">
              <a:buNone/>
              <a:defRPr sz="2550" b="0">
                <a:solidFill>
                  <a:srgbClr val="5F6B7A"/>
                </a:solidFill>
                <a:latin typeface="Arial"/>
                <a:ea typeface="Arial"/>
                <a:cs typeface="Arial"/>
              </a:defRPr>
            </a:pPr>
            <a:r>
              <a:rPr sz="2550" b="0">
                <a:solidFill>
                  <a:srgbClr val="5F6B7A"/>
                </a:solidFill>
                <a:latin typeface="Arial"/>
                <a:ea typeface="Arial"/>
                <a:cs typeface="Arial"/>
              </a:rPr>
              <a:t>Understanding helps me make sense of what happened to me.</a:t>
            </a:r>
          </a:p>
        </p:txBody>
      </p:sp>
      <p:sp>
        <p:nvSpPr>
          <p:cNvPr id="6" name="Rectangle 5">
            <a:extLst>
              <a:ext uri="{FF2B5EF4-FFF2-40B4-BE49-F238E27FC236}">
                <a16:creationId xmlns:a16="http://schemas.microsoft.com/office/drawing/2014/main" id="{27DC5D02-6F03-4DF1-99A8-2B512BF9104C}"/>
              </a:ext>
            </a:extLst>
          </p:cNvPr>
          <p:cNvSpPr>
            <a:spLocks noGrp="1"/>
          </p:cNvSpPr>
          <p:nvPr/>
        </p:nvSpPr>
        <p:spPr>
          <a:xfrm>
            <a:off x="2381250" y="3333750"/>
            <a:ext cx="7429500" cy="19050"/>
          </a:xfrm>
          <a:prstGeom prst="rect">
            <a:avLst/>
          </a:prstGeom>
          <a:solidFill>
            <a:srgbClr val="B8C0C8"/>
          </a:solidFill>
          <a:ln w="0">
            <a:solidFill>
              <a:srgbClr val="B8C0C8"/>
            </a:solidFill>
            <a:prstDash val="solid"/>
          </a:ln>
        </p:spPr>
        <p:txBody>
          <a:bodyPr/>
          <a:lstStyle/>
          <a:p>
            <a:endParaRPr lang="en-US"/>
          </a:p>
        </p:txBody>
      </p:sp>
      <p:sp>
        <p:nvSpPr>
          <p:cNvPr id="7" name="Rectangle 6">
            <a:extLst>
              <a:ext uri="{FF2B5EF4-FFF2-40B4-BE49-F238E27FC236}">
                <a16:creationId xmlns:a16="http://schemas.microsoft.com/office/drawing/2014/main" id="{B33FDE36-3FDA-413D-BF62-B97D0A4F3770}"/>
              </a:ext>
            </a:extLst>
          </p:cNvPr>
          <p:cNvSpPr>
            <a:spLocks noGrp="1"/>
          </p:cNvSpPr>
          <p:nvPr/>
        </p:nvSpPr>
        <p:spPr>
          <a:xfrm>
            <a:off x="914400" y="3714750"/>
            <a:ext cx="10363200" cy="1200150"/>
          </a:xfrm>
          <a:prstGeom prst="rect">
            <a:avLst/>
          </a:prstGeom>
          <a:noFill/>
          <a:ln w="0">
            <a:noFill/>
            <a:prstDash val="solid"/>
          </a:ln>
        </p:spPr>
        <p:txBody>
          <a:bodyPr anchor="ctr">
            <a:normAutofit/>
          </a:bodyPr>
          <a:lstStyle/>
          <a:p>
            <a:pPr algn="ctr">
              <a:buNone/>
              <a:defRPr sz="2850" b="1">
                <a:solidFill>
                  <a:srgbClr val="111827"/>
                </a:solidFill>
                <a:latin typeface="Arial"/>
                <a:ea typeface="Arial"/>
                <a:cs typeface="Arial"/>
              </a:defRPr>
            </a:pPr>
            <a:r>
              <a:rPr sz="2850" b="1">
                <a:solidFill>
                  <a:srgbClr val="111827"/>
                </a:solidFill>
                <a:latin typeface="Arial"/>
                <a:ea typeface="Arial"/>
                <a:cs typeface="Arial"/>
              </a:rPr>
              <a:t>Recovery also requires learning how to live differently because of what I now understand.</a:t>
            </a:r>
          </a:p>
        </p:txBody>
      </p:sp>
    </p:spTree>
    <p:extLst>
      <p:ext uri="{BB962C8B-B14F-4D97-AF65-F5344CB8AC3E}">
        <p14:creationId xmlns:p14="http://schemas.microsoft.com/office/powerpoint/2010/main" val="774972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305499E-27AE-43BA-9C6A-A069E729D83F}"/>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KNOWING WHY IS NOT YET LIVING DIFFERENTLY</a:t>
            </a:r>
          </a:p>
        </p:txBody>
      </p:sp>
      <p:sp>
        <p:nvSpPr>
          <p:cNvPr id="2" name="Rectangle 1">
            <a:extLst>
              <a:ext uri="{FF2B5EF4-FFF2-40B4-BE49-F238E27FC236}">
                <a16:creationId xmlns:a16="http://schemas.microsoft.com/office/drawing/2014/main" id="{73C08F32-E516-4172-B28D-E3D4A09E06F9}"/>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Insight and change are not the same</a:t>
            </a:r>
          </a:p>
        </p:txBody>
      </p:sp>
      <p:sp>
        <p:nvSpPr>
          <p:cNvPr id="3" name="Rectangle 2">
            <a:extLst>
              <a:ext uri="{FF2B5EF4-FFF2-40B4-BE49-F238E27FC236}">
                <a16:creationId xmlns:a16="http://schemas.microsoft.com/office/drawing/2014/main" id="{55ADF9DA-D457-42BE-8AFF-B91D66B14107}"/>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68333F78-08D2-4662-89F9-71CF440FF951}"/>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06</a:t>
            </a:r>
          </a:p>
        </p:txBody>
      </p:sp>
      <p:sp>
        <p:nvSpPr>
          <p:cNvPr id="5" name="Rectangle 4">
            <a:extLst>
              <a:ext uri="{FF2B5EF4-FFF2-40B4-BE49-F238E27FC236}">
                <a16:creationId xmlns:a16="http://schemas.microsoft.com/office/drawing/2014/main" id="{EDCDA386-CC3E-494C-93EB-2401AF0C42C0}"/>
              </a:ext>
            </a:extLst>
          </p:cNvPr>
          <p:cNvSpPr>
            <a:spLocks noGrp="1"/>
          </p:cNvSpPr>
          <p:nvPr/>
        </p:nvSpPr>
        <p:spPr>
          <a:xfrm>
            <a:off x="609600" y="2019300"/>
            <a:ext cx="5048250" cy="419100"/>
          </a:xfrm>
          <a:prstGeom prst="rect">
            <a:avLst/>
          </a:prstGeom>
          <a:noFill/>
          <a:ln w="0">
            <a:noFill/>
            <a:prstDash val="solid"/>
          </a:ln>
        </p:spPr>
        <p:txBody>
          <a:bodyPr anchor="t">
            <a:normAutofit/>
          </a:bodyPr>
          <a:lstStyle/>
          <a:p>
            <a:pPr algn="l">
              <a:buNone/>
              <a:defRPr sz="1875" b="1">
                <a:solidFill>
                  <a:srgbClr val="2B78B8"/>
                </a:solidFill>
                <a:latin typeface="Arial"/>
                <a:ea typeface="Arial"/>
                <a:cs typeface="Arial"/>
              </a:defRPr>
            </a:pPr>
            <a:r>
              <a:rPr sz="1875" b="1">
                <a:solidFill>
                  <a:srgbClr val="2B78B8"/>
                </a:solidFill>
                <a:latin typeface="Arial"/>
                <a:ea typeface="Arial"/>
                <a:cs typeface="Arial"/>
              </a:rPr>
              <a:t>A person may understand...</a:t>
            </a:r>
          </a:p>
        </p:txBody>
      </p:sp>
      <p:sp>
        <p:nvSpPr>
          <p:cNvPr id="6" name="Rectangle 5">
            <a:extLst>
              <a:ext uri="{FF2B5EF4-FFF2-40B4-BE49-F238E27FC236}">
                <a16:creationId xmlns:a16="http://schemas.microsoft.com/office/drawing/2014/main" id="{DC39AD3B-442F-4069-93A6-018A3C1423F8}"/>
              </a:ext>
            </a:extLst>
          </p:cNvPr>
          <p:cNvSpPr>
            <a:spLocks noGrp="1"/>
          </p:cNvSpPr>
          <p:nvPr/>
        </p:nvSpPr>
        <p:spPr>
          <a:xfrm>
            <a:off x="6534150" y="2019300"/>
            <a:ext cx="5048250" cy="419100"/>
          </a:xfrm>
          <a:prstGeom prst="rect">
            <a:avLst/>
          </a:prstGeom>
          <a:noFill/>
          <a:ln w="0">
            <a:noFill/>
            <a:prstDash val="solid"/>
          </a:ln>
        </p:spPr>
        <p:txBody>
          <a:bodyPr anchor="t">
            <a:normAutofit/>
          </a:bodyPr>
          <a:lstStyle/>
          <a:p>
            <a:pPr algn="l">
              <a:buNone/>
              <a:defRPr sz="1875" b="1">
                <a:solidFill>
                  <a:srgbClr val="D79B36"/>
                </a:solidFill>
                <a:latin typeface="Arial"/>
                <a:ea typeface="Arial"/>
                <a:cs typeface="Arial"/>
              </a:defRPr>
            </a:pPr>
            <a:r>
              <a:rPr sz="1875" b="1">
                <a:solidFill>
                  <a:srgbClr val="D79B36"/>
                </a:solidFill>
                <a:latin typeface="Arial"/>
                <a:ea typeface="Arial"/>
                <a:cs typeface="Arial"/>
              </a:rPr>
              <a:t>...and still be learning to...</a:t>
            </a:r>
          </a:p>
        </p:txBody>
      </p:sp>
      <p:sp>
        <p:nvSpPr>
          <p:cNvPr id="7" name="Rectangle 6">
            <a:extLst>
              <a:ext uri="{FF2B5EF4-FFF2-40B4-BE49-F238E27FC236}">
                <a16:creationId xmlns:a16="http://schemas.microsoft.com/office/drawing/2014/main" id="{0E9F33C2-9E29-496A-8D2C-93F783C085EB}"/>
              </a:ext>
            </a:extLst>
          </p:cNvPr>
          <p:cNvSpPr>
            <a:spLocks noGrp="1"/>
          </p:cNvSpPr>
          <p:nvPr/>
        </p:nvSpPr>
        <p:spPr>
          <a:xfrm>
            <a:off x="742950" y="27051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why they isolate</a:t>
            </a:r>
          </a:p>
        </p:txBody>
      </p:sp>
      <p:sp>
        <p:nvSpPr>
          <p:cNvPr id="8" name="Rectangle 7">
            <a:extLst>
              <a:ext uri="{FF2B5EF4-FFF2-40B4-BE49-F238E27FC236}">
                <a16:creationId xmlns:a16="http://schemas.microsoft.com/office/drawing/2014/main" id="{61F25536-2CC1-42B0-B4ED-843242D75A3B}"/>
              </a:ext>
            </a:extLst>
          </p:cNvPr>
          <p:cNvSpPr>
            <a:spLocks noGrp="1"/>
          </p:cNvSpPr>
          <p:nvPr/>
        </p:nvSpPr>
        <p:spPr>
          <a:xfrm>
            <a:off x="742950" y="33528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dirty="0">
                <a:solidFill>
                  <a:srgbClr val="111827"/>
                </a:solidFill>
                <a:latin typeface="Arial"/>
                <a:ea typeface="Arial"/>
                <a:cs typeface="Arial"/>
              </a:rPr>
              <a:t>- why they reach for a</a:t>
            </a:r>
            <a:r>
              <a:rPr lang="en-CA" sz="1875" b="0" dirty="0">
                <a:solidFill>
                  <a:srgbClr val="111827"/>
                </a:solidFill>
                <a:latin typeface="Arial"/>
                <a:ea typeface="Arial"/>
                <a:cs typeface="Arial"/>
              </a:rPr>
              <a:t>n unhealthy choice</a:t>
            </a:r>
          </a:p>
          <a:p>
            <a:pPr algn="l">
              <a:buNone/>
              <a:defRPr sz="1875" b="0">
                <a:solidFill>
                  <a:srgbClr val="111827"/>
                </a:solidFill>
                <a:latin typeface="Arial"/>
                <a:ea typeface="Arial"/>
                <a:cs typeface="Arial"/>
              </a:defRPr>
            </a:pPr>
            <a:endParaRPr sz="1875" b="0" dirty="0">
              <a:solidFill>
                <a:srgbClr val="111827"/>
              </a:solidFill>
              <a:latin typeface="Arial"/>
              <a:ea typeface="Arial"/>
              <a:cs typeface="Arial"/>
            </a:endParaRPr>
          </a:p>
        </p:txBody>
      </p:sp>
      <p:sp>
        <p:nvSpPr>
          <p:cNvPr id="9" name="Rectangle 8">
            <a:extLst>
              <a:ext uri="{FF2B5EF4-FFF2-40B4-BE49-F238E27FC236}">
                <a16:creationId xmlns:a16="http://schemas.microsoft.com/office/drawing/2014/main" id="{50B423BD-FAB9-4168-BC39-F9708BE9CBA9}"/>
              </a:ext>
            </a:extLst>
          </p:cNvPr>
          <p:cNvSpPr>
            <a:spLocks noGrp="1"/>
          </p:cNvSpPr>
          <p:nvPr/>
        </p:nvSpPr>
        <p:spPr>
          <a:xfrm>
            <a:off x="742950" y="40005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why they distrust people</a:t>
            </a:r>
          </a:p>
        </p:txBody>
      </p:sp>
      <p:sp>
        <p:nvSpPr>
          <p:cNvPr id="10" name="Rectangle 9">
            <a:extLst>
              <a:ext uri="{FF2B5EF4-FFF2-40B4-BE49-F238E27FC236}">
                <a16:creationId xmlns:a16="http://schemas.microsoft.com/office/drawing/2014/main" id="{F62F8904-6599-4F8D-B938-3CF14C8557E3}"/>
              </a:ext>
            </a:extLst>
          </p:cNvPr>
          <p:cNvSpPr>
            <a:spLocks noGrp="1"/>
          </p:cNvSpPr>
          <p:nvPr/>
        </p:nvSpPr>
        <p:spPr>
          <a:xfrm>
            <a:off x="742950" y="46482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what healthy boundaries are</a:t>
            </a:r>
          </a:p>
        </p:txBody>
      </p:sp>
      <p:sp>
        <p:nvSpPr>
          <p:cNvPr id="11" name="Rectangle 10">
            <a:extLst>
              <a:ext uri="{FF2B5EF4-FFF2-40B4-BE49-F238E27FC236}">
                <a16:creationId xmlns:a16="http://schemas.microsoft.com/office/drawing/2014/main" id="{DAD8CA58-4C64-438C-ADB2-97203EB62B61}"/>
              </a:ext>
            </a:extLst>
          </p:cNvPr>
          <p:cNvSpPr>
            <a:spLocks noGrp="1"/>
          </p:cNvSpPr>
          <p:nvPr/>
        </p:nvSpPr>
        <p:spPr>
          <a:xfrm>
            <a:off x="6667500" y="27051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stay connected</a:t>
            </a:r>
          </a:p>
        </p:txBody>
      </p:sp>
      <p:sp>
        <p:nvSpPr>
          <p:cNvPr id="12" name="Rectangle 11">
            <a:extLst>
              <a:ext uri="{FF2B5EF4-FFF2-40B4-BE49-F238E27FC236}">
                <a16:creationId xmlns:a16="http://schemas.microsoft.com/office/drawing/2014/main" id="{380C0621-2280-4ED6-8BC2-6FD844F73505}"/>
              </a:ext>
            </a:extLst>
          </p:cNvPr>
          <p:cNvSpPr>
            <a:spLocks noGrp="1"/>
          </p:cNvSpPr>
          <p:nvPr/>
        </p:nvSpPr>
        <p:spPr>
          <a:xfrm>
            <a:off x="6667500" y="33528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respond differently under pressure</a:t>
            </a:r>
          </a:p>
        </p:txBody>
      </p:sp>
      <p:sp>
        <p:nvSpPr>
          <p:cNvPr id="13" name="Rectangle 12">
            <a:extLst>
              <a:ext uri="{FF2B5EF4-FFF2-40B4-BE49-F238E27FC236}">
                <a16:creationId xmlns:a16="http://schemas.microsoft.com/office/drawing/2014/main" id="{FA46E328-8C2C-41B0-9B50-416ABB5FA7D4}"/>
              </a:ext>
            </a:extLst>
          </p:cNvPr>
          <p:cNvSpPr>
            <a:spLocks noGrp="1"/>
          </p:cNvSpPr>
          <p:nvPr/>
        </p:nvSpPr>
        <p:spPr>
          <a:xfrm>
            <a:off x="6667500" y="40005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risk trusting someone</a:t>
            </a:r>
          </a:p>
        </p:txBody>
      </p:sp>
      <p:sp>
        <p:nvSpPr>
          <p:cNvPr id="14" name="Rectangle 13">
            <a:extLst>
              <a:ext uri="{FF2B5EF4-FFF2-40B4-BE49-F238E27FC236}">
                <a16:creationId xmlns:a16="http://schemas.microsoft.com/office/drawing/2014/main" id="{83FD914B-F159-43FD-B241-4F8AAB39D655}"/>
              </a:ext>
            </a:extLst>
          </p:cNvPr>
          <p:cNvSpPr>
            <a:spLocks noGrp="1"/>
          </p:cNvSpPr>
          <p:nvPr/>
        </p:nvSpPr>
        <p:spPr>
          <a:xfrm>
            <a:off x="6667500" y="4648200"/>
            <a:ext cx="4762500" cy="457200"/>
          </a:xfrm>
          <a:prstGeom prst="rect">
            <a:avLst/>
          </a:prstGeom>
          <a:noFill/>
          <a:ln w="0">
            <a:noFill/>
            <a:prstDash val="solid"/>
          </a:ln>
        </p:spPr>
        <p:txBody>
          <a:bodyPr anchor="t">
            <a:normAutofit/>
          </a:bodyPr>
          <a:lstStyle/>
          <a:p>
            <a:pPr algn="l">
              <a:buNone/>
              <a:defRPr sz="1875" b="0">
                <a:solidFill>
                  <a:srgbClr val="111827"/>
                </a:solidFill>
                <a:latin typeface="Arial"/>
                <a:ea typeface="Arial"/>
                <a:cs typeface="Arial"/>
              </a:defRPr>
            </a:pPr>
            <a:r>
              <a:rPr sz="1875" b="0">
                <a:solidFill>
                  <a:srgbClr val="111827"/>
                </a:solidFill>
                <a:latin typeface="Arial"/>
                <a:ea typeface="Arial"/>
                <a:cs typeface="Arial"/>
              </a:rPr>
              <a:t>- hold a boundary in real life</a:t>
            </a:r>
          </a:p>
        </p:txBody>
      </p:sp>
      <p:sp>
        <p:nvSpPr>
          <p:cNvPr id="15" name="Rectangle 14">
            <a:extLst>
              <a:ext uri="{FF2B5EF4-FFF2-40B4-BE49-F238E27FC236}">
                <a16:creationId xmlns:a16="http://schemas.microsoft.com/office/drawing/2014/main" id="{C1A211B7-E8D9-44B4-AE9F-B5DA62A32968}"/>
              </a:ext>
            </a:extLst>
          </p:cNvPr>
          <p:cNvSpPr>
            <a:spLocks noGrp="1"/>
          </p:cNvSpPr>
          <p:nvPr/>
        </p:nvSpPr>
        <p:spPr>
          <a:xfrm>
            <a:off x="6067425" y="2019300"/>
            <a:ext cx="19050" cy="3333750"/>
          </a:xfrm>
          <a:prstGeom prst="rect">
            <a:avLst/>
          </a:prstGeom>
          <a:solidFill>
            <a:srgbClr val="B8C0C8"/>
          </a:solidFill>
          <a:ln w="0">
            <a:solidFill>
              <a:srgbClr val="B8C0C8"/>
            </a:solidFill>
            <a:prstDash val="solid"/>
          </a:ln>
        </p:spPr>
        <p:txBody>
          <a:bodyPr/>
          <a:lstStyle/>
          <a:p>
            <a:endParaRPr lang="en-US"/>
          </a:p>
        </p:txBody>
      </p:sp>
    </p:spTree>
    <p:extLst>
      <p:ext uri="{BB962C8B-B14F-4D97-AF65-F5344CB8AC3E}">
        <p14:creationId xmlns:p14="http://schemas.microsoft.com/office/powerpoint/2010/main" val="1171148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22A9BF-2EF6-4713-9703-72E4D6647B0E}"/>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FROM THE PAST TOWARD PRACTICE</a:t>
            </a:r>
          </a:p>
        </p:txBody>
      </p:sp>
      <p:sp>
        <p:nvSpPr>
          <p:cNvPr id="2" name="Rectangle 1">
            <a:extLst>
              <a:ext uri="{FF2B5EF4-FFF2-40B4-BE49-F238E27FC236}">
                <a16:creationId xmlns:a16="http://schemas.microsoft.com/office/drawing/2014/main" id="{060FCE30-4E7D-4C75-ADDD-2514A9C1413B}"/>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Four questions can mark the transition</a:t>
            </a:r>
          </a:p>
        </p:txBody>
      </p:sp>
      <p:sp>
        <p:nvSpPr>
          <p:cNvPr id="3" name="Rectangle 2">
            <a:extLst>
              <a:ext uri="{FF2B5EF4-FFF2-40B4-BE49-F238E27FC236}">
                <a16:creationId xmlns:a16="http://schemas.microsoft.com/office/drawing/2014/main" id="{07CCC5B3-67F2-44D0-A956-E62F5421C62E}"/>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51C9A3E6-14EC-430B-A499-733A04D388D4}"/>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07</a:t>
            </a:r>
          </a:p>
        </p:txBody>
      </p:sp>
      <p:sp>
        <p:nvSpPr>
          <p:cNvPr id="5" name="Rectangle 4">
            <a:extLst>
              <a:ext uri="{FF2B5EF4-FFF2-40B4-BE49-F238E27FC236}">
                <a16:creationId xmlns:a16="http://schemas.microsoft.com/office/drawing/2014/main" id="{648F01A7-B85D-48B0-B925-F7BEAC0E6CC2}"/>
              </a:ext>
            </a:extLst>
          </p:cNvPr>
          <p:cNvSpPr>
            <a:spLocks noGrp="1"/>
          </p:cNvSpPr>
          <p:nvPr/>
        </p:nvSpPr>
        <p:spPr>
          <a:xfrm>
            <a:off x="571500" y="2076450"/>
            <a:ext cx="533400" cy="323850"/>
          </a:xfrm>
          <a:prstGeom prst="rect">
            <a:avLst/>
          </a:prstGeom>
          <a:noFill/>
          <a:ln w="0">
            <a:noFill/>
            <a:prstDash val="solid"/>
          </a:ln>
        </p:spPr>
        <p:txBody>
          <a:bodyPr anchor="t">
            <a:normAutofit/>
          </a:bodyPr>
          <a:lstStyle/>
          <a:p>
            <a:pPr algn="l">
              <a:buNone/>
              <a:defRPr sz="1500" b="1">
                <a:solidFill>
                  <a:srgbClr val="2B78B8"/>
                </a:solidFill>
                <a:latin typeface="Arial"/>
                <a:ea typeface="Arial"/>
                <a:cs typeface="Arial"/>
              </a:defRPr>
            </a:pPr>
            <a:r>
              <a:rPr sz="1500" b="1">
                <a:solidFill>
                  <a:srgbClr val="2B78B8"/>
                </a:solidFill>
                <a:latin typeface="Arial"/>
                <a:ea typeface="Arial"/>
                <a:cs typeface="Arial"/>
              </a:rPr>
              <a:t>01</a:t>
            </a:r>
          </a:p>
        </p:txBody>
      </p:sp>
      <p:sp>
        <p:nvSpPr>
          <p:cNvPr id="6" name="Rectangle 5">
            <a:extLst>
              <a:ext uri="{FF2B5EF4-FFF2-40B4-BE49-F238E27FC236}">
                <a16:creationId xmlns:a16="http://schemas.microsoft.com/office/drawing/2014/main" id="{57B2148E-BE7B-427A-82F1-FC46B52CDBFF}"/>
              </a:ext>
            </a:extLst>
          </p:cNvPr>
          <p:cNvSpPr>
            <a:spLocks noGrp="1"/>
          </p:cNvSpPr>
          <p:nvPr/>
        </p:nvSpPr>
        <p:spPr>
          <a:xfrm>
            <a:off x="1295400" y="2076450"/>
            <a:ext cx="44767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What happened to me?</a:t>
            </a:r>
          </a:p>
        </p:txBody>
      </p:sp>
      <p:sp>
        <p:nvSpPr>
          <p:cNvPr id="7" name="Rectangle 6">
            <a:extLst>
              <a:ext uri="{FF2B5EF4-FFF2-40B4-BE49-F238E27FC236}">
                <a16:creationId xmlns:a16="http://schemas.microsoft.com/office/drawing/2014/main" id="{3AEBFBEE-BC72-4096-AB49-A83C8C0C1A25}"/>
              </a:ext>
            </a:extLst>
          </p:cNvPr>
          <p:cNvSpPr>
            <a:spLocks noGrp="1"/>
          </p:cNvSpPr>
          <p:nvPr/>
        </p:nvSpPr>
        <p:spPr>
          <a:xfrm>
            <a:off x="1295400" y="2590800"/>
            <a:ext cx="4476750" cy="723900"/>
          </a:xfrm>
          <a:prstGeom prst="rect">
            <a:avLst/>
          </a:prstGeom>
          <a:noFill/>
          <a:ln w="0">
            <a:noFill/>
            <a:prstDash val="solid"/>
          </a:ln>
        </p:spPr>
        <p:txBody>
          <a:bodyPr anchor="t">
            <a:normAutofit/>
          </a:bodyPr>
          <a:lstStyle/>
          <a:p>
            <a:pPr algn="l">
              <a:buNone/>
              <a:defRPr sz="1425" b="0">
                <a:solidFill>
                  <a:srgbClr val="5F6B7A"/>
                </a:solidFill>
                <a:latin typeface="Arial"/>
                <a:ea typeface="Arial"/>
                <a:cs typeface="Arial"/>
              </a:defRPr>
            </a:pPr>
            <a:r>
              <a:rPr sz="1425" b="0">
                <a:solidFill>
                  <a:srgbClr val="5F6B7A"/>
                </a:solidFill>
                <a:latin typeface="Arial"/>
                <a:ea typeface="Arial"/>
                <a:cs typeface="Arial"/>
              </a:rPr>
              <a:t>Understanding the experiences and conditions that shaped me.</a:t>
            </a:r>
          </a:p>
        </p:txBody>
      </p:sp>
      <p:sp>
        <p:nvSpPr>
          <p:cNvPr id="8" name="Rectangle 7">
            <a:extLst>
              <a:ext uri="{FF2B5EF4-FFF2-40B4-BE49-F238E27FC236}">
                <a16:creationId xmlns:a16="http://schemas.microsoft.com/office/drawing/2014/main" id="{44A229CE-1208-4683-9480-977839711961}"/>
              </a:ext>
            </a:extLst>
          </p:cNvPr>
          <p:cNvSpPr>
            <a:spLocks noGrp="1"/>
          </p:cNvSpPr>
          <p:nvPr/>
        </p:nvSpPr>
        <p:spPr>
          <a:xfrm>
            <a:off x="6238875" y="2076450"/>
            <a:ext cx="533400" cy="323850"/>
          </a:xfrm>
          <a:prstGeom prst="rect">
            <a:avLst/>
          </a:prstGeom>
          <a:noFill/>
          <a:ln w="0">
            <a:noFill/>
            <a:prstDash val="solid"/>
          </a:ln>
        </p:spPr>
        <p:txBody>
          <a:bodyPr anchor="t">
            <a:normAutofit/>
          </a:bodyPr>
          <a:lstStyle/>
          <a:p>
            <a:pPr algn="l">
              <a:buNone/>
              <a:defRPr sz="1500" b="1">
                <a:solidFill>
                  <a:srgbClr val="D79B36"/>
                </a:solidFill>
                <a:latin typeface="Arial"/>
                <a:ea typeface="Arial"/>
                <a:cs typeface="Arial"/>
              </a:defRPr>
            </a:pPr>
            <a:r>
              <a:rPr sz="1500" b="1">
                <a:solidFill>
                  <a:srgbClr val="D79B36"/>
                </a:solidFill>
                <a:latin typeface="Arial"/>
                <a:ea typeface="Arial"/>
                <a:cs typeface="Arial"/>
              </a:rPr>
              <a:t>02</a:t>
            </a:r>
          </a:p>
        </p:txBody>
      </p:sp>
      <p:sp>
        <p:nvSpPr>
          <p:cNvPr id="9" name="Rectangle 8">
            <a:extLst>
              <a:ext uri="{FF2B5EF4-FFF2-40B4-BE49-F238E27FC236}">
                <a16:creationId xmlns:a16="http://schemas.microsoft.com/office/drawing/2014/main" id="{EC8FA09C-56F7-401B-B179-B10C1D011175}"/>
              </a:ext>
            </a:extLst>
          </p:cNvPr>
          <p:cNvSpPr>
            <a:spLocks noGrp="1"/>
          </p:cNvSpPr>
          <p:nvPr/>
        </p:nvSpPr>
        <p:spPr>
          <a:xfrm>
            <a:off x="6962775" y="2076450"/>
            <a:ext cx="44767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How did I learn to cope?</a:t>
            </a:r>
          </a:p>
        </p:txBody>
      </p:sp>
      <p:sp>
        <p:nvSpPr>
          <p:cNvPr id="10" name="Rectangle 9">
            <a:extLst>
              <a:ext uri="{FF2B5EF4-FFF2-40B4-BE49-F238E27FC236}">
                <a16:creationId xmlns:a16="http://schemas.microsoft.com/office/drawing/2014/main" id="{090A1B82-AA9D-48C2-9C2C-934CE753DFB3}"/>
              </a:ext>
            </a:extLst>
          </p:cNvPr>
          <p:cNvSpPr>
            <a:spLocks noGrp="1"/>
          </p:cNvSpPr>
          <p:nvPr/>
        </p:nvSpPr>
        <p:spPr>
          <a:xfrm>
            <a:off x="6962775" y="2590800"/>
            <a:ext cx="4476750" cy="723900"/>
          </a:xfrm>
          <a:prstGeom prst="rect">
            <a:avLst/>
          </a:prstGeom>
          <a:noFill/>
          <a:ln w="0">
            <a:noFill/>
            <a:prstDash val="solid"/>
          </a:ln>
        </p:spPr>
        <p:txBody>
          <a:bodyPr anchor="t">
            <a:normAutofit/>
          </a:bodyPr>
          <a:lstStyle/>
          <a:p>
            <a:pPr algn="l">
              <a:buNone/>
              <a:defRPr sz="1425" b="0">
                <a:solidFill>
                  <a:srgbClr val="5F6B7A"/>
                </a:solidFill>
                <a:latin typeface="Arial"/>
                <a:ea typeface="Arial"/>
                <a:cs typeface="Arial"/>
              </a:defRPr>
            </a:pPr>
            <a:r>
              <a:rPr sz="1425" b="0">
                <a:solidFill>
                  <a:srgbClr val="5F6B7A"/>
                </a:solidFill>
                <a:latin typeface="Arial"/>
                <a:ea typeface="Arial"/>
                <a:cs typeface="Arial"/>
              </a:rPr>
              <a:t>Recognizing patterns that once helped me survive.</a:t>
            </a:r>
          </a:p>
        </p:txBody>
      </p:sp>
      <p:sp>
        <p:nvSpPr>
          <p:cNvPr id="11" name="Rectangle 10">
            <a:extLst>
              <a:ext uri="{FF2B5EF4-FFF2-40B4-BE49-F238E27FC236}">
                <a16:creationId xmlns:a16="http://schemas.microsoft.com/office/drawing/2014/main" id="{CE1076E8-7713-4F9C-A6BA-0BD788F68045}"/>
              </a:ext>
            </a:extLst>
          </p:cNvPr>
          <p:cNvSpPr>
            <a:spLocks noGrp="1"/>
          </p:cNvSpPr>
          <p:nvPr/>
        </p:nvSpPr>
        <p:spPr>
          <a:xfrm>
            <a:off x="571500" y="4038600"/>
            <a:ext cx="533400" cy="323850"/>
          </a:xfrm>
          <a:prstGeom prst="rect">
            <a:avLst/>
          </a:prstGeom>
          <a:noFill/>
          <a:ln w="0">
            <a:noFill/>
            <a:prstDash val="solid"/>
          </a:ln>
        </p:spPr>
        <p:txBody>
          <a:bodyPr anchor="t">
            <a:normAutofit/>
          </a:bodyPr>
          <a:lstStyle/>
          <a:p>
            <a:pPr algn="l">
              <a:buNone/>
              <a:defRPr sz="1500" b="1">
                <a:solidFill>
                  <a:srgbClr val="2B78B8"/>
                </a:solidFill>
                <a:latin typeface="Arial"/>
                <a:ea typeface="Arial"/>
                <a:cs typeface="Arial"/>
              </a:defRPr>
            </a:pPr>
            <a:r>
              <a:rPr sz="1500" b="1">
                <a:solidFill>
                  <a:srgbClr val="2B78B8"/>
                </a:solidFill>
                <a:latin typeface="Arial"/>
                <a:ea typeface="Arial"/>
                <a:cs typeface="Arial"/>
              </a:rPr>
              <a:t>03</a:t>
            </a:r>
          </a:p>
        </p:txBody>
      </p:sp>
      <p:sp>
        <p:nvSpPr>
          <p:cNvPr id="12" name="Rectangle 11">
            <a:extLst>
              <a:ext uri="{FF2B5EF4-FFF2-40B4-BE49-F238E27FC236}">
                <a16:creationId xmlns:a16="http://schemas.microsoft.com/office/drawing/2014/main" id="{EDC47A06-0C90-47BC-9107-09198161CADD}"/>
              </a:ext>
            </a:extLst>
          </p:cNvPr>
          <p:cNvSpPr>
            <a:spLocks noGrp="1"/>
          </p:cNvSpPr>
          <p:nvPr/>
        </p:nvSpPr>
        <p:spPr>
          <a:xfrm>
            <a:off x="1295400" y="4038600"/>
            <a:ext cx="44767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How do I want to live now?</a:t>
            </a:r>
          </a:p>
        </p:txBody>
      </p:sp>
      <p:sp>
        <p:nvSpPr>
          <p:cNvPr id="13" name="Rectangle 12">
            <a:extLst>
              <a:ext uri="{FF2B5EF4-FFF2-40B4-BE49-F238E27FC236}">
                <a16:creationId xmlns:a16="http://schemas.microsoft.com/office/drawing/2014/main" id="{16FE5FA1-4A09-4A9D-B91E-09C13E793D35}"/>
              </a:ext>
            </a:extLst>
          </p:cNvPr>
          <p:cNvSpPr>
            <a:spLocks noGrp="1"/>
          </p:cNvSpPr>
          <p:nvPr/>
        </p:nvSpPr>
        <p:spPr>
          <a:xfrm>
            <a:off x="1295400" y="4552950"/>
            <a:ext cx="4476750" cy="723900"/>
          </a:xfrm>
          <a:prstGeom prst="rect">
            <a:avLst/>
          </a:prstGeom>
          <a:noFill/>
          <a:ln w="0">
            <a:noFill/>
            <a:prstDash val="solid"/>
          </a:ln>
        </p:spPr>
        <p:txBody>
          <a:bodyPr anchor="t">
            <a:normAutofit/>
          </a:bodyPr>
          <a:lstStyle/>
          <a:p>
            <a:pPr algn="l">
              <a:buNone/>
              <a:defRPr sz="1425" b="0">
                <a:solidFill>
                  <a:srgbClr val="5F6B7A"/>
                </a:solidFill>
                <a:latin typeface="Arial"/>
                <a:ea typeface="Arial"/>
                <a:cs typeface="Arial"/>
              </a:defRPr>
            </a:pPr>
            <a:r>
              <a:rPr sz="1425" b="0">
                <a:solidFill>
                  <a:srgbClr val="5F6B7A"/>
                </a:solidFill>
                <a:latin typeface="Arial"/>
                <a:ea typeface="Arial"/>
                <a:cs typeface="Arial"/>
              </a:rPr>
              <a:t>Choosing direction, values, relationships, and supports.</a:t>
            </a:r>
          </a:p>
        </p:txBody>
      </p:sp>
      <p:sp>
        <p:nvSpPr>
          <p:cNvPr id="14" name="Rectangle 13">
            <a:extLst>
              <a:ext uri="{FF2B5EF4-FFF2-40B4-BE49-F238E27FC236}">
                <a16:creationId xmlns:a16="http://schemas.microsoft.com/office/drawing/2014/main" id="{1A853B1D-5D87-41F8-8169-2F27B2537198}"/>
              </a:ext>
            </a:extLst>
          </p:cNvPr>
          <p:cNvSpPr>
            <a:spLocks noGrp="1"/>
          </p:cNvSpPr>
          <p:nvPr/>
        </p:nvSpPr>
        <p:spPr>
          <a:xfrm>
            <a:off x="6238875" y="4038600"/>
            <a:ext cx="533400" cy="323850"/>
          </a:xfrm>
          <a:prstGeom prst="rect">
            <a:avLst/>
          </a:prstGeom>
          <a:noFill/>
          <a:ln w="0">
            <a:noFill/>
            <a:prstDash val="solid"/>
          </a:ln>
        </p:spPr>
        <p:txBody>
          <a:bodyPr anchor="t">
            <a:normAutofit/>
          </a:bodyPr>
          <a:lstStyle/>
          <a:p>
            <a:pPr algn="l">
              <a:buNone/>
              <a:defRPr sz="1500" b="1">
                <a:solidFill>
                  <a:srgbClr val="D79B36"/>
                </a:solidFill>
                <a:latin typeface="Arial"/>
                <a:ea typeface="Arial"/>
                <a:cs typeface="Arial"/>
              </a:defRPr>
            </a:pPr>
            <a:r>
              <a:rPr sz="1500" b="1">
                <a:solidFill>
                  <a:srgbClr val="D79B36"/>
                </a:solidFill>
                <a:latin typeface="Arial"/>
                <a:ea typeface="Arial"/>
                <a:cs typeface="Arial"/>
              </a:rPr>
              <a:t>04</a:t>
            </a:r>
          </a:p>
        </p:txBody>
      </p:sp>
      <p:sp>
        <p:nvSpPr>
          <p:cNvPr id="15" name="Rectangle 14">
            <a:extLst>
              <a:ext uri="{FF2B5EF4-FFF2-40B4-BE49-F238E27FC236}">
                <a16:creationId xmlns:a16="http://schemas.microsoft.com/office/drawing/2014/main" id="{EABC1A39-1935-45BD-B81B-87EAD61843A8}"/>
              </a:ext>
            </a:extLst>
          </p:cNvPr>
          <p:cNvSpPr>
            <a:spLocks noGrp="1"/>
          </p:cNvSpPr>
          <p:nvPr/>
        </p:nvSpPr>
        <p:spPr>
          <a:xfrm>
            <a:off x="6962775" y="4038600"/>
            <a:ext cx="4476750" cy="381000"/>
          </a:xfrm>
          <a:prstGeom prst="rect">
            <a:avLst/>
          </a:prstGeom>
          <a:noFill/>
          <a:ln w="0">
            <a:noFill/>
            <a:prstDash val="solid"/>
          </a:ln>
        </p:spPr>
        <p:txBody>
          <a:bodyPr anchor="t">
            <a:normAutofit/>
          </a:bodyPr>
          <a:lstStyle/>
          <a:p>
            <a:pPr algn="l">
              <a:buNone/>
              <a:defRPr sz="1875" b="1">
                <a:solidFill>
                  <a:srgbClr val="111827"/>
                </a:solidFill>
                <a:latin typeface="Arial"/>
                <a:ea typeface="Arial"/>
                <a:cs typeface="Arial"/>
              </a:defRPr>
            </a:pPr>
            <a:r>
              <a:rPr sz="1875" b="1">
                <a:solidFill>
                  <a:srgbClr val="111827"/>
                </a:solidFill>
                <a:latin typeface="Arial"/>
                <a:ea typeface="Arial"/>
                <a:cs typeface="Arial"/>
              </a:rPr>
              <a:t>What can I practise next?</a:t>
            </a:r>
          </a:p>
        </p:txBody>
      </p:sp>
      <p:sp>
        <p:nvSpPr>
          <p:cNvPr id="16" name="Rectangle 15">
            <a:extLst>
              <a:ext uri="{FF2B5EF4-FFF2-40B4-BE49-F238E27FC236}">
                <a16:creationId xmlns:a16="http://schemas.microsoft.com/office/drawing/2014/main" id="{961E8B08-2442-4DF0-9A99-BEF98B2E2F18}"/>
              </a:ext>
            </a:extLst>
          </p:cNvPr>
          <p:cNvSpPr>
            <a:spLocks noGrp="1"/>
          </p:cNvSpPr>
          <p:nvPr/>
        </p:nvSpPr>
        <p:spPr>
          <a:xfrm>
            <a:off x="6962775" y="4552950"/>
            <a:ext cx="4476750" cy="723900"/>
          </a:xfrm>
          <a:prstGeom prst="rect">
            <a:avLst/>
          </a:prstGeom>
          <a:noFill/>
          <a:ln w="0">
            <a:noFill/>
            <a:prstDash val="solid"/>
          </a:ln>
        </p:spPr>
        <p:txBody>
          <a:bodyPr anchor="t">
            <a:normAutofit/>
          </a:bodyPr>
          <a:lstStyle/>
          <a:p>
            <a:pPr algn="l">
              <a:buNone/>
              <a:defRPr sz="1425" b="0">
                <a:solidFill>
                  <a:srgbClr val="5F6B7A"/>
                </a:solidFill>
                <a:latin typeface="Arial"/>
                <a:ea typeface="Arial"/>
                <a:cs typeface="Arial"/>
              </a:defRPr>
            </a:pPr>
            <a:r>
              <a:rPr sz="1425" b="0">
                <a:solidFill>
                  <a:srgbClr val="5F6B7A"/>
                </a:solidFill>
                <a:latin typeface="Arial"/>
                <a:ea typeface="Arial"/>
                <a:cs typeface="Arial"/>
              </a:rPr>
              <a:t>Turning intention into one achievable action.</a:t>
            </a:r>
          </a:p>
        </p:txBody>
      </p:sp>
    </p:spTree>
    <p:extLst>
      <p:ext uri="{BB962C8B-B14F-4D97-AF65-F5344CB8AC3E}">
        <p14:creationId xmlns:p14="http://schemas.microsoft.com/office/powerpoint/2010/main" val="1772948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B5BC928-7E75-4AF7-9209-911EAFA6D1C8}"/>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A RECOVERY PROGRESSION</a:t>
            </a:r>
          </a:p>
        </p:txBody>
      </p:sp>
      <p:sp>
        <p:nvSpPr>
          <p:cNvPr id="2" name="Rectangle 1">
            <a:extLst>
              <a:ext uri="{FF2B5EF4-FFF2-40B4-BE49-F238E27FC236}">
                <a16:creationId xmlns:a16="http://schemas.microsoft.com/office/drawing/2014/main" id="{9346B98E-D80B-42F4-B2F5-57F2892F1367}"/>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Understanding must eventually become lived</a:t>
            </a:r>
          </a:p>
        </p:txBody>
      </p:sp>
      <p:sp>
        <p:nvSpPr>
          <p:cNvPr id="3" name="Rectangle 2">
            <a:extLst>
              <a:ext uri="{FF2B5EF4-FFF2-40B4-BE49-F238E27FC236}">
                <a16:creationId xmlns:a16="http://schemas.microsoft.com/office/drawing/2014/main" id="{174B0AD8-DD48-46F2-82C3-F8C6FFB30AAF}"/>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A7F9EFCB-16F4-4502-9166-3968772D018C}"/>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08</a:t>
            </a:r>
          </a:p>
        </p:txBody>
      </p:sp>
      <p:cxnSp>
        <p:nvCxnSpPr>
          <p:cNvPr id="39" name="Straight Arrow Connector 38"/>
          <p:cNvCxnSpPr/>
          <p:nvPr/>
        </p:nvCxnSpPr>
        <p:spPr>
          <a:xfrm>
            <a:off x="2476500" y="3333750"/>
            <a:ext cx="1095375" cy="0"/>
          </a:xfrm>
          <a:prstGeom prst="straightConnector1">
            <a:avLst/>
          </a:prstGeom>
          <a:ln w="28575">
            <a:solidFill>
              <a:srgbClr val="B8C0C8"/>
            </a:solidFill>
            <a:prstDash val="solid"/>
          </a:ln>
        </p:spPr>
      </p:cxnSp>
      <p:cxnSp>
        <p:nvCxnSpPr>
          <p:cNvPr id="40" name="Straight Arrow Connector 39"/>
          <p:cNvCxnSpPr/>
          <p:nvPr/>
        </p:nvCxnSpPr>
        <p:spPr>
          <a:xfrm>
            <a:off x="5238750" y="3333750"/>
            <a:ext cx="1095375" cy="0"/>
          </a:xfrm>
          <a:prstGeom prst="straightConnector1">
            <a:avLst/>
          </a:prstGeom>
          <a:ln w="28575">
            <a:solidFill>
              <a:srgbClr val="B8C0C8"/>
            </a:solidFill>
            <a:prstDash val="solid"/>
          </a:ln>
        </p:spPr>
      </p:cxnSp>
      <p:cxnSp>
        <p:nvCxnSpPr>
          <p:cNvPr id="41" name="Straight Arrow Connector 40"/>
          <p:cNvCxnSpPr/>
          <p:nvPr/>
        </p:nvCxnSpPr>
        <p:spPr>
          <a:xfrm>
            <a:off x="8001000" y="3333750"/>
            <a:ext cx="1095375" cy="0"/>
          </a:xfrm>
          <a:prstGeom prst="straightConnector1">
            <a:avLst/>
          </a:prstGeom>
          <a:ln w="28575">
            <a:solidFill>
              <a:srgbClr val="B8C0C8"/>
            </a:solidFill>
            <a:prstDash val="solid"/>
          </a:ln>
        </p:spPr>
      </p:cxnSp>
      <p:sp>
        <p:nvSpPr>
          <p:cNvPr id="8" name="Rectangle 7">
            <a:extLst>
              <a:ext uri="{FF2B5EF4-FFF2-40B4-BE49-F238E27FC236}">
                <a16:creationId xmlns:a16="http://schemas.microsoft.com/office/drawing/2014/main" id="{D5215624-A976-4225-A1C6-C66126B88F40}"/>
              </a:ext>
            </a:extLst>
          </p:cNvPr>
          <p:cNvSpPr>
            <a:spLocks noGrp="1"/>
          </p:cNvSpPr>
          <p:nvPr/>
        </p:nvSpPr>
        <p:spPr>
          <a:xfrm>
            <a:off x="523875" y="2609850"/>
            <a:ext cx="1952625" cy="1476375"/>
          </a:xfrm>
          <a:prstGeom prst="rect">
            <a:avLst/>
          </a:prstGeom>
          <a:solidFill>
            <a:srgbClr val="F7F9FA"/>
          </a:solidFill>
          <a:ln w="19050">
            <a:solidFill>
              <a:srgbClr val="B8C0C8"/>
            </a:solidFill>
            <a:prstDash val="solid"/>
          </a:ln>
        </p:spPr>
        <p:txBody>
          <a:bodyPr/>
          <a:lstStyle/>
          <a:p>
            <a:endParaRPr lang="en-US"/>
          </a:p>
        </p:txBody>
      </p:sp>
      <p:sp>
        <p:nvSpPr>
          <p:cNvPr id="9" name="Rectangle 8">
            <a:extLst>
              <a:ext uri="{FF2B5EF4-FFF2-40B4-BE49-F238E27FC236}">
                <a16:creationId xmlns:a16="http://schemas.microsoft.com/office/drawing/2014/main" id="{6B3C88FC-C2CA-4B00-B16F-6DC104D3A406}"/>
              </a:ext>
            </a:extLst>
          </p:cNvPr>
          <p:cNvSpPr>
            <a:spLocks noGrp="1"/>
          </p:cNvSpPr>
          <p:nvPr/>
        </p:nvSpPr>
        <p:spPr>
          <a:xfrm>
            <a:off x="676275" y="2819400"/>
            <a:ext cx="1647825" cy="304800"/>
          </a:xfrm>
          <a:prstGeom prst="rect">
            <a:avLst/>
          </a:prstGeom>
          <a:noFill/>
          <a:ln w="0">
            <a:noFill/>
            <a:prstDash val="solid"/>
          </a:ln>
        </p:spPr>
        <p:txBody>
          <a:bodyPr anchor="t">
            <a:normAutofit fontScale="97047"/>
          </a:bodyPr>
          <a:lstStyle/>
          <a:p>
            <a:pPr algn="ctr">
              <a:buNone/>
              <a:defRPr sz="1350" b="1">
                <a:solidFill>
                  <a:srgbClr val="2B78B8"/>
                </a:solidFill>
                <a:latin typeface="Arial"/>
                <a:ea typeface="Arial"/>
                <a:cs typeface="Arial"/>
              </a:defRPr>
            </a:pPr>
            <a:r>
              <a:rPr sz="1350" b="1">
                <a:solidFill>
                  <a:srgbClr val="2B78B8"/>
                </a:solidFill>
                <a:latin typeface="Arial"/>
                <a:ea typeface="Arial"/>
                <a:cs typeface="Arial"/>
              </a:rPr>
              <a:t>UNDERSTANDING</a:t>
            </a:r>
          </a:p>
        </p:txBody>
      </p:sp>
      <p:sp>
        <p:nvSpPr>
          <p:cNvPr id="10" name="Rectangle 9">
            <a:extLst>
              <a:ext uri="{FF2B5EF4-FFF2-40B4-BE49-F238E27FC236}">
                <a16:creationId xmlns:a16="http://schemas.microsoft.com/office/drawing/2014/main" id="{27A43763-17D3-46D4-89A8-8D18CEAE4E57}"/>
              </a:ext>
            </a:extLst>
          </p:cNvPr>
          <p:cNvSpPr>
            <a:spLocks noGrp="1"/>
          </p:cNvSpPr>
          <p:nvPr/>
        </p:nvSpPr>
        <p:spPr>
          <a:xfrm>
            <a:off x="695325" y="3276600"/>
            <a:ext cx="1609725" cy="647700"/>
          </a:xfrm>
          <a:prstGeom prst="rect">
            <a:avLst/>
          </a:prstGeom>
          <a:noFill/>
          <a:ln w="0">
            <a:noFill/>
            <a:prstDash val="solid"/>
          </a:ln>
        </p:spPr>
        <p:txBody>
          <a:bodyPr anchor="ctr">
            <a:normAutofit/>
          </a:bodyPr>
          <a:lstStyle/>
          <a:p>
            <a:pPr algn="ctr">
              <a:buNone/>
              <a:defRPr sz="1425" b="0">
                <a:solidFill>
                  <a:srgbClr val="111827"/>
                </a:solidFill>
                <a:latin typeface="Arial"/>
                <a:ea typeface="Arial"/>
                <a:cs typeface="Arial"/>
              </a:defRPr>
            </a:pPr>
            <a:r>
              <a:rPr sz="1425" b="0">
                <a:solidFill>
                  <a:srgbClr val="111827"/>
                </a:solidFill>
                <a:latin typeface="Arial"/>
                <a:ea typeface="Arial"/>
                <a:cs typeface="Arial"/>
              </a:rPr>
              <a:t>I can make sense of my experience.</a:t>
            </a:r>
          </a:p>
        </p:txBody>
      </p:sp>
      <p:sp>
        <p:nvSpPr>
          <p:cNvPr id="11" name="Rectangle 10">
            <a:extLst>
              <a:ext uri="{FF2B5EF4-FFF2-40B4-BE49-F238E27FC236}">
                <a16:creationId xmlns:a16="http://schemas.microsoft.com/office/drawing/2014/main" id="{752A58CD-68D3-48E1-9692-DF4DAE4266B7}"/>
              </a:ext>
            </a:extLst>
          </p:cNvPr>
          <p:cNvSpPr>
            <a:spLocks noGrp="1"/>
          </p:cNvSpPr>
          <p:nvPr/>
        </p:nvSpPr>
        <p:spPr>
          <a:xfrm>
            <a:off x="3286125" y="2609850"/>
            <a:ext cx="1952625" cy="1476375"/>
          </a:xfrm>
          <a:prstGeom prst="rect">
            <a:avLst/>
          </a:prstGeom>
          <a:solidFill>
            <a:srgbClr val="F7ECD9"/>
          </a:solidFill>
          <a:ln w="19050">
            <a:solidFill>
              <a:srgbClr val="D79B36"/>
            </a:solidFill>
            <a:prstDash val="solid"/>
          </a:ln>
        </p:spPr>
        <p:txBody>
          <a:bodyPr/>
          <a:lstStyle/>
          <a:p>
            <a:endParaRPr lang="en-US"/>
          </a:p>
        </p:txBody>
      </p:sp>
      <p:sp>
        <p:nvSpPr>
          <p:cNvPr id="12" name="Rectangle 11">
            <a:extLst>
              <a:ext uri="{FF2B5EF4-FFF2-40B4-BE49-F238E27FC236}">
                <a16:creationId xmlns:a16="http://schemas.microsoft.com/office/drawing/2014/main" id="{8B56156C-CCDE-4669-BB9F-690AC8894E90}"/>
              </a:ext>
            </a:extLst>
          </p:cNvPr>
          <p:cNvSpPr>
            <a:spLocks noGrp="1"/>
          </p:cNvSpPr>
          <p:nvPr/>
        </p:nvSpPr>
        <p:spPr>
          <a:xfrm>
            <a:off x="3438525" y="2819400"/>
            <a:ext cx="1647825" cy="304800"/>
          </a:xfrm>
          <a:prstGeom prst="rect">
            <a:avLst/>
          </a:prstGeom>
          <a:noFill/>
          <a:ln w="0">
            <a:noFill/>
            <a:prstDash val="solid"/>
          </a:ln>
        </p:spPr>
        <p:txBody>
          <a:bodyPr anchor="t">
            <a:normAutofit/>
          </a:bodyPr>
          <a:lstStyle/>
          <a:p>
            <a:pPr algn="ctr">
              <a:buNone/>
              <a:defRPr sz="1350" b="1">
                <a:solidFill>
                  <a:srgbClr val="D79B36"/>
                </a:solidFill>
                <a:latin typeface="Arial"/>
                <a:ea typeface="Arial"/>
                <a:cs typeface="Arial"/>
              </a:defRPr>
            </a:pPr>
            <a:r>
              <a:rPr sz="1350" b="1">
                <a:solidFill>
                  <a:srgbClr val="D79B36"/>
                </a:solidFill>
                <a:latin typeface="Arial"/>
                <a:ea typeface="Arial"/>
                <a:cs typeface="Arial"/>
              </a:rPr>
              <a:t>HOPE</a:t>
            </a:r>
          </a:p>
        </p:txBody>
      </p:sp>
      <p:sp>
        <p:nvSpPr>
          <p:cNvPr id="13" name="Rectangle 12">
            <a:extLst>
              <a:ext uri="{FF2B5EF4-FFF2-40B4-BE49-F238E27FC236}">
                <a16:creationId xmlns:a16="http://schemas.microsoft.com/office/drawing/2014/main" id="{A777931F-983E-4CD2-B4F3-C39BACDF6072}"/>
              </a:ext>
            </a:extLst>
          </p:cNvPr>
          <p:cNvSpPr>
            <a:spLocks noGrp="1"/>
          </p:cNvSpPr>
          <p:nvPr/>
        </p:nvSpPr>
        <p:spPr>
          <a:xfrm>
            <a:off x="3457575" y="3276600"/>
            <a:ext cx="1609725" cy="647700"/>
          </a:xfrm>
          <a:prstGeom prst="rect">
            <a:avLst/>
          </a:prstGeom>
          <a:noFill/>
          <a:ln w="0">
            <a:noFill/>
            <a:prstDash val="solid"/>
          </a:ln>
        </p:spPr>
        <p:txBody>
          <a:bodyPr anchor="ctr">
            <a:normAutofit/>
          </a:bodyPr>
          <a:lstStyle/>
          <a:p>
            <a:pPr algn="ctr">
              <a:buNone/>
              <a:defRPr sz="1425" b="0">
                <a:solidFill>
                  <a:srgbClr val="111827"/>
                </a:solidFill>
                <a:latin typeface="Arial"/>
                <a:ea typeface="Arial"/>
                <a:cs typeface="Arial"/>
              </a:defRPr>
            </a:pPr>
            <a:r>
              <a:rPr sz="1425" b="0">
                <a:solidFill>
                  <a:srgbClr val="111827"/>
                </a:solidFill>
                <a:latin typeface="Arial"/>
                <a:ea typeface="Arial"/>
                <a:cs typeface="Arial"/>
              </a:rPr>
              <a:t>A different future may be possible.</a:t>
            </a:r>
          </a:p>
        </p:txBody>
      </p:sp>
      <p:sp>
        <p:nvSpPr>
          <p:cNvPr id="14" name="Rectangle 13">
            <a:extLst>
              <a:ext uri="{FF2B5EF4-FFF2-40B4-BE49-F238E27FC236}">
                <a16:creationId xmlns:a16="http://schemas.microsoft.com/office/drawing/2014/main" id="{7BE05CD9-DB06-4E7F-9119-933EA99E94B6}"/>
              </a:ext>
            </a:extLst>
          </p:cNvPr>
          <p:cNvSpPr>
            <a:spLocks noGrp="1"/>
          </p:cNvSpPr>
          <p:nvPr/>
        </p:nvSpPr>
        <p:spPr>
          <a:xfrm>
            <a:off x="6048375" y="2609850"/>
            <a:ext cx="1952625" cy="1476375"/>
          </a:xfrm>
          <a:prstGeom prst="rect">
            <a:avLst/>
          </a:prstGeom>
          <a:solidFill>
            <a:srgbClr val="F7F9FA"/>
          </a:solidFill>
          <a:ln w="19050">
            <a:solidFill>
              <a:srgbClr val="B8C0C8"/>
            </a:solidFill>
            <a:prstDash val="solid"/>
          </a:ln>
        </p:spPr>
        <p:txBody>
          <a:bodyPr/>
          <a:lstStyle/>
          <a:p>
            <a:endParaRPr lang="en-US"/>
          </a:p>
        </p:txBody>
      </p:sp>
      <p:sp>
        <p:nvSpPr>
          <p:cNvPr id="15" name="Rectangle 14">
            <a:extLst>
              <a:ext uri="{FF2B5EF4-FFF2-40B4-BE49-F238E27FC236}">
                <a16:creationId xmlns:a16="http://schemas.microsoft.com/office/drawing/2014/main" id="{ACC63CE6-D551-4B54-94DA-476099428E0A}"/>
              </a:ext>
            </a:extLst>
          </p:cNvPr>
          <p:cNvSpPr>
            <a:spLocks noGrp="1"/>
          </p:cNvSpPr>
          <p:nvPr/>
        </p:nvSpPr>
        <p:spPr>
          <a:xfrm>
            <a:off x="6200775" y="2819400"/>
            <a:ext cx="1647825" cy="304800"/>
          </a:xfrm>
          <a:prstGeom prst="rect">
            <a:avLst/>
          </a:prstGeom>
          <a:noFill/>
          <a:ln w="0">
            <a:noFill/>
            <a:prstDash val="solid"/>
          </a:ln>
        </p:spPr>
        <p:txBody>
          <a:bodyPr anchor="t">
            <a:normAutofit/>
          </a:bodyPr>
          <a:lstStyle/>
          <a:p>
            <a:pPr algn="ctr">
              <a:buNone/>
              <a:defRPr sz="1350" b="1">
                <a:solidFill>
                  <a:srgbClr val="2B78B8"/>
                </a:solidFill>
                <a:latin typeface="Arial"/>
                <a:ea typeface="Arial"/>
                <a:cs typeface="Arial"/>
              </a:defRPr>
            </a:pPr>
            <a:r>
              <a:rPr sz="1350" b="1">
                <a:solidFill>
                  <a:srgbClr val="2B78B8"/>
                </a:solidFill>
                <a:latin typeface="Arial"/>
                <a:ea typeface="Arial"/>
                <a:cs typeface="Arial"/>
              </a:rPr>
              <a:t>PRACTICE</a:t>
            </a:r>
          </a:p>
        </p:txBody>
      </p:sp>
      <p:sp>
        <p:nvSpPr>
          <p:cNvPr id="16" name="Rectangle 15">
            <a:extLst>
              <a:ext uri="{FF2B5EF4-FFF2-40B4-BE49-F238E27FC236}">
                <a16:creationId xmlns:a16="http://schemas.microsoft.com/office/drawing/2014/main" id="{D6DF1F97-D746-4791-BAC4-6BDF46635898}"/>
              </a:ext>
            </a:extLst>
          </p:cNvPr>
          <p:cNvSpPr>
            <a:spLocks noGrp="1"/>
          </p:cNvSpPr>
          <p:nvPr/>
        </p:nvSpPr>
        <p:spPr>
          <a:xfrm>
            <a:off x="6219825" y="3276600"/>
            <a:ext cx="1609725" cy="647700"/>
          </a:xfrm>
          <a:prstGeom prst="rect">
            <a:avLst/>
          </a:prstGeom>
          <a:noFill/>
          <a:ln w="0">
            <a:noFill/>
            <a:prstDash val="solid"/>
          </a:ln>
        </p:spPr>
        <p:txBody>
          <a:bodyPr anchor="ctr">
            <a:normAutofit/>
          </a:bodyPr>
          <a:lstStyle/>
          <a:p>
            <a:pPr algn="ctr">
              <a:buNone/>
              <a:defRPr sz="1425" b="0">
                <a:solidFill>
                  <a:srgbClr val="111827"/>
                </a:solidFill>
                <a:latin typeface="Arial"/>
                <a:ea typeface="Arial"/>
                <a:cs typeface="Arial"/>
              </a:defRPr>
            </a:pPr>
            <a:r>
              <a:rPr sz="1425" b="0">
                <a:solidFill>
                  <a:srgbClr val="111827"/>
                </a:solidFill>
                <a:latin typeface="Arial"/>
                <a:ea typeface="Arial"/>
                <a:cs typeface="Arial"/>
              </a:rPr>
              <a:t>I attempt one new response.</a:t>
            </a:r>
          </a:p>
        </p:txBody>
      </p:sp>
      <p:sp>
        <p:nvSpPr>
          <p:cNvPr id="17" name="Rectangle 16">
            <a:extLst>
              <a:ext uri="{FF2B5EF4-FFF2-40B4-BE49-F238E27FC236}">
                <a16:creationId xmlns:a16="http://schemas.microsoft.com/office/drawing/2014/main" id="{A2E60AF3-A60A-46AA-981F-6618C0EBEF8A}"/>
              </a:ext>
            </a:extLst>
          </p:cNvPr>
          <p:cNvSpPr>
            <a:spLocks noGrp="1"/>
          </p:cNvSpPr>
          <p:nvPr/>
        </p:nvSpPr>
        <p:spPr>
          <a:xfrm>
            <a:off x="8810625" y="2609850"/>
            <a:ext cx="1952625" cy="1476375"/>
          </a:xfrm>
          <a:prstGeom prst="rect">
            <a:avLst/>
          </a:prstGeom>
          <a:solidFill>
            <a:srgbClr val="F7F9FA"/>
          </a:solidFill>
          <a:ln w="19050">
            <a:solidFill>
              <a:srgbClr val="B8C0C8"/>
            </a:solidFill>
            <a:prstDash val="solid"/>
          </a:ln>
        </p:spPr>
        <p:txBody>
          <a:bodyPr/>
          <a:lstStyle/>
          <a:p>
            <a:endParaRPr lang="en-US"/>
          </a:p>
        </p:txBody>
      </p:sp>
      <p:sp>
        <p:nvSpPr>
          <p:cNvPr id="18" name="Rectangle 17">
            <a:extLst>
              <a:ext uri="{FF2B5EF4-FFF2-40B4-BE49-F238E27FC236}">
                <a16:creationId xmlns:a16="http://schemas.microsoft.com/office/drawing/2014/main" id="{E684A2ED-2320-483C-8327-30FD6AF03801}"/>
              </a:ext>
            </a:extLst>
          </p:cNvPr>
          <p:cNvSpPr>
            <a:spLocks noGrp="1"/>
          </p:cNvSpPr>
          <p:nvPr/>
        </p:nvSpPr>
        <p:spPr>
          <a:xfrm>
            <a:off x="8963025" y="2819400"/>
            <a:ext cx="1647825" cy="304800"/>
          </a:xfrm>
          <a:prstGeom prst="rect">
            <a:avLst/>
          </a:prstGeom>
          <a:noFill/>
          <a:ln w="0">
            <a:noFill/>
            <a:prstDash val="solid"/>
          </a:ln>
        </p:spPr>
        <p:txBody>
          <a:bodyPr anchor="t">
            <a:normAutofit/>
          </a:bodyPr>
          <a:lstStyle/>
          <a:p>
            <a:pPr algn="ctr">
              <a:buNone/>
              <a:defRPr sz="1350" b="1">
                <a:solidFill>
                  <a:srgbClr val="2B78B8"/>
                </a:solidFill>
                <a:latin typeface="Arial"/>
                <a:ea typeface="Arial"/>
                <a:cs typeface="Arial"/>
              </a:defRPr>
            </a:pPr>
            <a:r>
              <a:rPr sz="1350" b="1">
                <a:solidFill>
                  <a:srgbClr val="2B78B8"/>
                </a:solidFill>
                <a:latin typeface="Arial"/>
                <a:ea typeface="Arial"/>
                <a:cs typeface="Arial"/>
              </a:rPr>
              <a:t>LIVED CHANGE</a:t>
            </a:r>
          </a:p>
        </p:txBody>
      </p:sp>
      <p:sp>
        <p:nvSpPr>
          <p:cNvPr id="19" name="Rectangle 18">
            <a:extLst>
              <a:ext uri="{FF2B5EF4-FFF2-40B4-BE49-F238E27FC236}">
                <a16:creationId xmlns:a16="http://schemas.microsoft.com/office/drawing/2014/main" id="{B370EB29-A3AB-417D-84DF-9E924FC8F7D5}"/>
              </a:ext>
            </a:extLst>
          </p:cNvPr>
          <p:cNvSpPr>
            <a:spLocks noGrp="1"/>
          </p:cNvSpPr>
          <p:nvPr/>
        </p:nvSpPr>
        <p:spPr>
          <a:xfrm>
            <a:off x="8982075" y="3276600"/>
            <a:ext cx="1609725" cy="647700"/>
          </a:xfrm>
          <a:prstGeom prst="rect">
            <a:avLst/>
          </a:prstGeom>
          <a:noFill/>
          <a:ln w="0">
            <a:noFill/>
            <a:prstDash val="solid"/>
          </a:ln>
        </p:spPr>
        <p:txBody>
          <a:bodyPr anchor="ctr">
            <a:normAutofit fontScale="85380"/>
          </a:bodyPr>
          <a:lstStyle/>
          <a:p>
            <a:pPr algn="ctr">
              <a:buNone/>
              <a:defRPr sz="1425" b="0">
                <a:solidFill>
                  <a:srgbClr val="111827"/>
                </a:solidFill>
                <a:latin typeface="Arial"/>
                <a:ea typeface="Arial"/>
                <a:cs typeface="Arial"/>
              </a:defRPr>
            </a:pPr>
            <a:r>
              <a:rPr sz="1425" b="0">
                <a:solidFill>
                  <a:srgbClr val="111827"/>
                </a:solidFill>
                <a:latin typeface="Arial"/>
                <a:ea typeface="Arial"/>
                <a:cs typeface="Arial"/>
              </a:rPr>
              <a:t>A new way of living becomes more familiar.</a:t>
            </a:r>
          </a:p>
        </p:txBody>
      </p:sp>
      <p:sp>
        <p:nvSpPr>
          <p:cNvPr id="20" name="Rectangle 19">
            <a:extLst>
              <a:ext uri="{FF2B5EF4-FFF2-40B4-BE49-F238E27FC236}">
                <a16:creationId xmlns:a16="http://schemas.microsoft.com/office/drawing/2014/main" id="{79A8028D-B5D0-4BA4-AA3B-62C30BD33019}"/>
              </a:ext>
            </a:extLst>
          </p:cNvPr>
          <p:cNvSpPr>
            <a:spLocks noGrp="1"/>
          </p:cNvSpPr>
          <p:nvPr/>
        </p:nvSpPr>
        <p:spPr>
          <a:xfrm>
            <a:off x="1752600" y="4762500"/>
            <a:ext cx="8686800" cy="552450"/>
          </a:xfrm>
          <a:prstGeom prst="rect">
            <a:avLst/>
          </a:prstGeom>
          <a:noFill/>
          <a:ln w="0">
            <a:noFill/>
            <a:prstDash val="solid"/>
          </a:ln>
        </p:spPr>
        <p:txBody>
          <a:bodyPr anchor="t">
            <a:normAutofit/>
          </a:bodyPr>
          <a:lstStyle/>
          <a:p>
            <a:pPr algn="ctr">
              <a:buNone/>
              <a:defRPr sz="1875" b="0">
                <a:solidFill>
                  <a:srgbClr val="5F6B7A"/>
                </a:solidFill>
                <a:latin typeface="Arial"/>
                <a:ea typeface="Arial"/>
                <a:cs typeface="Arial"/>
              </a:defRPr>
            </a:pPr>
            <a:r>
              <a:rPr sz="1875" b="0">
                <a:solidFill>
                  <a:srgbClr val="5F6B7A"/>
                </a:solidFill>
                <a:latin typeface="Arial"/>
                <a:ea typeface="Arial"/>
                <a:cs typeface="Arial"/>
              </a:rPr>
              <a:t>Practice is rarely a straight line. People return, reflect, adjust, and try again.</a:t>
            </a:r>
          </a:p>
        </p:txBody>
      </p:sp>
    </p:spTree>
    <p:extLst>
      <p:ext uri="{BB962C8B-B14F-4D97-AF65-F5344CB8AC3E}">
        <p14:creationId xmlns:p14="http://schemas.microsoft.com/office/powerpoint/2010/main" val="1982002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10BE7BA-EB9E-44AA-BCB4-457E2C189219}"/>
              </a:ext>
            </a:extLst>
          </p:cNvPr>
          <p:cNvSpPr>
            <a:spLocks noGrp="1"/>
          </p:cNvSpPr>
          <p:nvPr/>
        </p:nvSpPr>
        <p:spPr>
          <a:xfrm>
            <a:off x="495300" y="323850"/>
            <a:ext cx="4953000" cy="266700"/>
          </a:xfrm>
          <a:prstGeom prst="rect">
            <a:avLst/>
          </a:prstGeom>
          <a:noFill/>
          <a:ln w="0">
            <a:noFill/>
            <a:prstDash val="solid"/>
          </a:ln>
        </p:spPr>
        <p:txBody>
          <a:bodyPr anchor="t">
            <a:noAutofit/>
          </a:bodyPr>
          <a:lstStyle/>
          <a:p>
            <a:pPr algn="l">
              <a:buNone/>
              <a:defRPr sz="1275" b="1">
                <a:solidFill>
                  <a:srgbClr val="2B78B8"/>
                </a:solidFill>
                <a:latin typeface="Arial"/>
                <a:ea typeface="Arial"/>
                <a:cs typeface="Arial"/>
              </a:defRPr>
            </a:pPr>
            <a:r>
              <a:rPr sz="1275" b="1">
                <a:solidFill>
                  <a:srgbClr val="2B78B8"/>
                </a:solidFill>
                <a:latin typeface="Arial"/>
                <a:ea typeface="Arial"/>
                <a:cs typeface="Arial"/>
              </a:rPr>
              <a:t>THE DISTINCTIVE CONTRIBUTION</a:t>
            </a:r>
          </a:p>
        </p:txBody>
      </p:sp>
      <p:sp>
        <p:nvSpPr>
          <p:cNvPr id="2" name="Rectangle 1">
            <a:extLst>
              <a:ext uri="{FF2B5EF4-FFF2-40B4-BE49-F238E27FC236}">
                <a16:creationId xmlns:a16="http://schemas.microsoft.com/office/drawing/2014/main" id="{E96FA7D8-D046-4882-9F14-CCF29FC162FF}"/>
              </a:ext>
            </a:extLst>
          </p:cNvPr>
          <p:cNvSpPr>
            <a:spLocks noGrp="1"/>
          </p:cNvSpPr>
          <p:nvPr/>
        </p:nvSpPr>
        <p:spPr>
          <a:xfrm>
            <a:off x="495300" y="704850"/>
            <a:ext cx="11096625" cy="723900"/>
          </a:xfrm>
          <a:prstGeom prst="rect">
            <a:avLst/>
          </a:prstGeom>
          <a:noFill/>
          <a:ln w="0">
            <a:noFill/>
            <a:prstDash val="solid"/>
          </a:ln>
        </p:spPr>
        <p:txBody>
          <a:bodyPr anchor="t">
            <a:normAutofit/>
          </a:bodyPr>
          <a:lstStyle/>
          <a:p>
            <a:pPr algn="l">
              <a:buNone/>
              <a:defRPr sz="3000" b="1">
                <a:solidFill>
                  <a:srgbClr val="111827"/>
                </a:solidFill>
                <a:latin typeface="Arial"/>
                <a:ea typeface="Arial"/>
                <a:cs typeface="Arial"/>
              </a:defRPr>
            </a:pPr>
            <a:r>
              <a:rPr sz="3000" b="1">
                <a:solidFill>
                  <a:srgbClr val="111827"/>
                </a:solidFill>
                <a:latin typeface="Arial"/>
                <a:ea typeface="Arial"/>
                <a:cs typeface="Arial"/>
              </a:rPr>
              <a:t>A peer provides living evidence</a:t>
            </a:r>
          </a:p>
        </p:txBody>
      </p:sp>
      <p:sp>
        <p:nvSpPr>
          <p:cNvPr id="3" name="Rectangle 2">
            <a:extLst>
              <a:ext uri="{FF2B5EF4-FFF2-40B4-BE49-F238E27FC236}">
                <a16:creationId xmlns:a16="http://schemas.microsoft.com/office/drawing/2014/main" id="{85EEFCA9-4761-4E54-BB16-4E36C5F936D3}"/>
              </a:ext>
            </a:extLst>
          </p:cNvPr>
          <p:cNvSpPr>
            <a:spLocks noGrp="1"/>
          </p:cNvSpPr>
          <p:nvPr/>
        </p:nvSpPr>
        <p:spPr>
          <a:xfrm>
            <a:off x="495300" y="1524000"/>
            <a:ext cx="11201400" cy="19050"/>
          </a:xfrm>
          <a:prstGeom prst="rect">
            <a:avLst/>
          </a:prstGeom>
          <a:solidFill>
            <a:srgbClr val="B8C0C8"/>
          </a:solidFill>
          <a:ln w="0">
            <a:solidFill>
              <a:srgbClr val="B8C0C8"/>
            </a:solidFill>
            <a:prstDash val="solid"/>
          </a:ln>
        </p:spPr>
        <p:txBody>
          <a:bodyPr/>
          <a:lstStyle/>
          <a:p>
            <a:endParaRPr lang="en-US"/>
          </a:p>
        </p:txBody>
      </p:sp>
      <p:sp>
        <p:nvSpPr>
          <p:cNvPr id="4" name="Rectangle 3">
            <a:extLst>
              <a:ext uri="{FF2B5EF4-FFF2-40B4-BE49-F238E27FC236}">
                <a16:creationId xmlns:a16="http://schemas.microsoft.com/office/drawing/2014/main" id="{F7641E63-029E-4424-992B-5A4090FBEBE6}"/>
              </a:ext>
            </a:extLst>
          </p:cNvPr>
          <p:cNvSpPr>
            <a:spLocks noGrp="1"/>
          </p:cNvSpPr>
          <p:nvPr/>
        </p:nvSpPr>
        <p:spPr>
          <a:xfrm>
            <a:off x="11191875" y="6381750"/>
            <a:ext cx="495300" cy="209550"/>
          </a:xfrm>
          <a:prstGeom prst="rect">
            <a:avLst/>
          </a:prstGeom>
          <a:noFill/>
          <a:ln w="0">
            <a:noFill/>
            <a:prstDash val="solid"/>
          </a:ln>
        </p:spPr>
        <p:txBody>
          <a:bodyPr anchor="t">
            <a:noAutofit/>
          </a:bodyPr>
          <a:lstStyle/>
          <a:p>
            <a:pPr algn="r">
              <a:buNone/>
              <a:defRPr sz="1050" b="0">
                <a:solidFill>
                  <a:srgbClr val="5F6B7A"/>
                </a:solidFill>
                <a:latin typeface="Arial"/>
                <a:ea typeface="Arial"/>
                <a:cs typeface="Arial"/>
              </a:defRPr>
            </a:pPr>
            <a:r>
              <a:rPr sz="1050" b="0">
                <a:solidFill>
                  <a:srgbClr val="5F6B7A"/>
                </a:solidFill>
                <a:latin typeface="Arial"/>
                <a:ea typeface="Arial"/>
                <a:cs typeface="Arial"/>
              </a:rPr>
              <a:t>09</a:t>
            </a:r>
          </a:p>
        </p:txBody>
      </p:sp>
      <p:sp>
        <p:nvSpPr>
          <p:cNvPr id="5" name="Rectangle 4">
            <a:extLst>
              <a:ext uri="{FF2B5EF4-FFF2-40B4-BE49-F238E27FC236}">
                <a16:creationId xmlns:a16="http://schemas.microsoft.com/office/drawing/2014/main" id="{5040AE28-2CA3-41C6-9BBB-F84260B9F5CA}"/>
              </a:ext>
            </a:extLst>
          </p:cNvPr>
          <p:cNvSpPr>
            <a:spLocks noGrp="1"/>
          </p:cNvSpPr>
          <p:nvPr/>
        </p:nvSpPr>
        <p:spPr>
          <a:xfrm>
            <a:off x="1066800" y="2171700"/>
            <a:ext cx="10058400" cy="666750"/>
          </a:xfrm>
          <a:prstGeom prst="rect">
            <a:avLst/>
          </a:prstGeom>
          <a:noFill/>
          <a:ln w="0">
            <a:noFill/>
            <a:prstDash val="solid"/>
          </a:ln>
        </p:spPr>
        <p:txBody>
          <a:bodyPr anchor="t">
            <a:normAutofit/>
          </a:bodyPr>
          <a:lstStyle/>
          <a:p>
            <a:pPr algn="ctr">
              <a:buNone/>
              <a:defRPr sz="2550" b="1">
                <a:solidFill>
                  <a:srgbClr val="111827"/>
                </a:solidFill>
                <a:latin typeface="Arial"/>
                <a:ea typeface="Arial"/>
                <a:cs typeface="Arial"/>
              </a:defRPr>
            </a:pPr>
            <a:r>
              <a:rPr sz="2550" b="1">
                <a:solidFill>
                  <a:srgbClr val="111827"/>
                </a:solidFill>
                <a:latin typeface="Arial"/>
                <a:ea typeface="Arial"/>
                <a:cs typeface="Arial"/>
              </a:rPr>
              <a:t>“I recognize something about that place.”</a:t>
            </a:r>
          </a:p>
        </p:txBody>
      </p:sp>
      <p:sp>
        <p:nvSpPr>
          <p:cNvPr id="6" name="Rectangle 5">
            <a:extLst>
              <a:ext uri="{FF2B5EF4-FFF2-40B4-BE49-F238E27FC236}">
                <a16:creationId xmlns:a16="http://schemas.microsoft.com/office/drawing/2014/main" id="{019765EB-80E5-45A7-A0C3-6D8859AFB4C3}"/>
              </a:ext>
            </a:extLst>
          </p:cNvPr>
          <p:cNvSpPr>
            <a:spLocks noGrp="1"/>
          </p:cNvSpPr>
          <p:nvPr/>
        </p:nvSpPr>
        <p:spPr>
          <a:xfrm>
            <a:off x="1000125" y="3429000"/>
            <a:ext cx="3048000" cy="419100"/>
          </a:xfrm>
          <a:prstGeom prst="rect">
            <a:avLst/>
          </a:prstGeom>
          <a:noFill/>
          <a:ln w="0">
            <a:noFill/>
            <a:prstDash val="solid"/>
          </a:ln>
        </p:spPr>
        <p:txBody>
          <a:bodyPr anchor="t">
            <a:normAutofit/>
          </a:bodyPr>
          <a:lstStyle/>
          <a:p>
            <a:pPr algn="ctr">
              <a:buNone/>
              <a:defRPr sz="1950" b="1">
                <a:solidFill>
                  <a:srgbClr val="2B78B8"/>
                </a:solidFill>
                <a:latin typeface="Arial"/>
                <a:ea typeface="Arial"/>
                <a:cs typeface="Arial"/>
              </a:defRPr>
            </a:pPr>
            <a:r>
              <a:rPr sz="1950" b="1">
                <a:solidFill>
                  <a:srgbClr val="2B78B8"/>
                </a:solidFill>
                <a:latin typeface="Arial"/>
                <a:ea typeface="Arial"/>
                <a:cs typeface="Arial"/>
              </a:rPr>
              <a:t>Recognition</a:t>
            </a:r>
          </a:p>
        </p:txBody>
      </p:sp>
      <p:sp>
        <p:nvSpPr>
          <p:cNvPr id="7" name="Rectangle 6">
            <a:extLst>
              <a:ext uri="{FF2B5EF4-FFF2-40B4-BE49-F238E27FC236}">
                <a16:creationId xmlns:a16="http://schemas.microsoft.com/office/drawing/2014/main" id="{D6CFB2C8-97CC-44EA-BC78-D448DE262030}"/>
              </a:ext>
            </a:extLst>
          </p:cNvPr>
          <p:cNvSpPr>
            <a:spLocks noGrp="1"/>
          </p:cNvSpPr>
          <p:nvPr/>
        </p:nvSpPr>
        <p:spPr>
          <a:xfrm>
            <a:off x="4572000" y="3429000"/>
            <a:ext cx="3048000" cy="419100"/>
          </a:xfrm>
          <a:prstGeom prst="rect">
            <a:avLst/>
          </a:prstGeom>
          <a:noFill/>
          <a:ln w="0">
            <a:noFill/>
            <a:prstDash val="solid"/>
          </a:ln>
        </p:spPr>
        <p:txBody>
          <a:bodyPr anchor="t">
            <a:normAutofit/>
          </a:bodyPr>
          <a:lstStyle/>
          <a:p>
            <a:pPr algn="ctr">
              <a:buNone/>
              <a:defRPr sz="1950" b="1">
                <a:solidFill>
                  <a:srgbClr val="D79B36"/>
                </a:solidFill>
                <a:latin typeface="Arial"/>
                <a:ea typeface="Arial"/>
                <a:cs typeface="Arial"/>
              </a:defRPr>
            </a:pPr>
            <a:r>
              <a:rPr sz="1950" b="1">
                <a:solidFill>
                  <a:srgbClr val="D79B36"/>
                </a:solidFill>
                <a:latin typeface="Arial"/>
                <a:ea typeface="Arial"/>
                <a:cs typeface="Arial"/>
              </a:rPr>
              <a:t>Evidence</a:t>
            </a:r>
          </a:p>
        </p:txBody>
      </p:sp>
      <p:sp>
        <p:nvSpPr>
          <p:cNvPr id="8" name="Rectangle 7">
            <a:extLst>
              <a:ext uri="{FF2B5EF4-FFF2-40B4-BE49-F238E27FC236}">
                <a16:creationId xmlns:a16="http://schemas.microsoft.com/office/drawing/2014/main" id="{CA90A9A7-C1D1-4ACA-B1A1-B1602820A0D3}"/>
              </a:ext>
            </a:extLst>
          </p:cNvPr>
          <p:cNvSpPr>
            <a:spLocks noGrp="1"/>
          </p:cNvSpPr>
          <p:nvPr/>
        </p:nvSpPr>
        <p:spPr>
          <a:xfrm>
            <a:off x="8143875" y="3429000"/>
            <a:ext cx="3048000" cy="419100"/>
          </a:xfrm>
          <a:prstGeom prst="rect">
            <a:avLst/>
          </a:prstGeom>
          <a:noFill/>
          <a:ln w="0">
            <a:noFill/>
            <a:prstDash val="solid"/>
          </a:ln>
        </p:spPr>
        <p:txBody>
          <a:bodyPr anchor="t">
            <a:normAutofit/>
          </a:bodyPr>
          <a:lstStyle/>
          <a:p>
            <a:pPr algn="ctr">
              <a:buNone/>
              <a:defRPr sz="1950" b="1">
                <a:solidFill>
                  <a:srgbClr val="2B78B8"/>
                </a:solidFill>
                <a:latin typeface="Arial"/>
                <a:ea typeface="Arial"/>
                <a:cs typeface="Arial"/>
              </a:defRPr>
            </a:pPr>
            <a:r>
              <a:rPr sz="1950" b="1">
                <a:solidFill>
                  <a:srgbClr val="2B78B8"/>
                </a:solidFill>
                <a:latin typeface="Arial"/>
                <a:ea typeface="Arial"/>
                <a:cs typeface="Arial"/>
              </a:rPr>
              <a:t>Companionship</a:t>
            </a:r>
          </a:p>
        </p:txBody>
      </p:sp>
      <p:sp>
        <p:nvSpPr>
          <p:cNvPr id="9" name="Rectangle 8">
            <a:extLst>
              <a:ext uri="{FF2B5EF4-FFF2-40B4-BE49-F238E27FC236}">
                <a16:creationId xmlns:a16="http://schemas.microsoft.com/office/drawing/2014/main" id="{E13B8C0B-54F3-436A-B450-94EAED154BB9}"/>
              </a:ext>
            </a:extLst>
          </p:cNvPr>
          <p:cNvSpPr>
            <a:spLocks noGrp="1"/>
          </p:cNvSpPr>
          <p:nvPr/>
        </p:nvSpPr>
        <p:spPr>
          <a:xfrm>
            <a:off x="1000125" y="4038600"/>
            <a:ext cx="3048000" cy="495300"/>
          </a:xfrm>
          <a:prstGeom prst="rect">
            <a:avLst/>
          </a:prstGeom>
          <a:noFill/>
          <a:ln w="0">
            <a:noFill/>
            <a:prstDash val="solid"/>
          </a:ln>
        </p:spPr>
        <p:txBody>
          <a:bodyPr anchor="t">
            <a:normAutofit/>
          </a:bodyPr>
          <a:lstStyle/>
          <a:p>
            <a:pPr algn="ctr">
              <a:buNone/>
              <a:defRPr sz="1725" b="0">
                <a:solidFill>
                  <a:srgbClr val="5F6B7A"/>
                </a:solidFill>
                <a:latin typeface="Arial"/>
                <a:ea typeface="Arial"/>
                <a:cs typeface="Arial"/>
              </a:defRPr>
            </a:pPr>
            <a:r>
              <a:rPr sz="1725" b="0">
                <a:solidFill>
                  <a:srgbClr val="5F6B7A"/>
                </a:solidFill>
                <a:latin typeface="Arial"/>
                <a:ea typeface="Arial"/>
                <a:cs typeface="Arial"/>
              </a:rPr>
              <a:t>You are not alone.</a:t>
            </a:r>
          </a:p>
        </p:txBody>
      </p:sp>
      <p:sp>
        <p:nvSpPr>
          <p:cNvPr id="10" name="Rectangle 9">
            <a:extLst>
              <a:ext uri="{FF2B5EF4-FFF2-40B4-BE49-F238E27FC236}">
                <a16:creationId xmlns:a16="http://schemas.microsoft.com/office/drawing/2014/main" id="{5165291E-BC6D-4FEA-B98B-21EDD65441D8}"/>
              </a:ext>
            </a:extLst>
          </p:cNvPr>
          <p:cNvSpPr>
            <a:spLocks noGrp="1"/>
          </p:cNvSpPr>
          <p:nvPr/>
        </p:nvSpPr>
        <p:spPr>
          <a:xfrm>
            <a:off x="4572000" y="4038600"/>
            <a:ext cx="3048000" cy="495300"/>
          </a:xfrm>
          <a:prstGeom prst="rect">
            <a:avLst/>
          </a:prstGeom>
          <a:noFill/>
          <a:ln w="0">
            <a:noFill/>
            <a:prstDash val="solid"/>
          </a:ln>
        </p:spPr>
        <p:txBody>
          <a:bodyPr anchor="t">
            <a:normAutofit/>
          </a:bodyPr>
          <a:lstStyle/>
          <a:p>
            <a:pPr algn="ctr">
              <a:buNone/>
              <a:defRPr sz="1725" b="0">
                <a:solidFill>
                  <a:srgbClr val="5F6B7A"/>
                </a:solidFill>
                <a:latin typeface="Arial"/>
                <a:ea typeface="Arial"/>
                <a:cs typeface="Arial"/>
              </a:defRPr>
            </a:pPr>
            <a:r>
              <a:rPr sz="1725" b="0">
                <a:solidFill>
                  <a:srgbClr val="5F6B7A"/>
                </a:solidFill>
                <a:latin typeface="Arial"/>
                <a:ea typeface="Arial"/>
                <a:cs typeface="Arial"/>
              </a:rPr>
              <a:t>Movement is possible.</a:t>
            </a:r>
          </a:p>
        </p:txBody>
      </p:sp>
      <p:sp>
        <p:nvSpPr>
          <p:cNvPr id="11" name="Rectangle 10">
            <a:extLst>
              <a:ext uri="{FF2B5EF4-FFF2-40B4-BE49-F238E27FC236}">
                <a16:creationId xmlns:a16="http://schemas.microsoft.com/office/drawing/2014/main" id="{DECDA872-9382-4B77-80A5-B71A4D8260FF}"/>
              </a:ext>
            </a:extLst>
          </p:cNvPr>
          <p:cNvSpPr>
            <a:spLocks noGrp="1"/>
          </p:cNvSpPr>
          <p:nvPr/>
        </p:nvSpPr>
        <p:spPr>
          <a:xfrm>
            <a:off x="8143875" y="4038600"/>
            <a:ext cx="3048000" cy="685800"/>
          </a:xfrm>
          <a:prstGeom prst="rect">
            <a:avLst/>
          </a:prstGeom>
          <a:noFill/>
          <a:ln w="0">
            <a:noFill/>
            <a:prstDash val="solid"/>
          </a:ln>
        </p:spPr>
        <p:txBody>
          <a:bodyPr anchor="t">
            <a:normAutofit/>
          </a:bodyPr>
          <a:lstStyle/>
          <a:p>
            <a:pPr algn="ctr">
              <a:buNone/>
              <a:defRPr sz="1725" b="0">
                <a:solidFill>
                  <a:srgbClr val="5F6B7A"/>
                </a:solidFill>
                <a:latin typeface="Arial"/>
                <a:ea typeface="Arial"/>
                <a:cs typeface="Arial"/>
              </a:defRPr>
            </a:pPr>
            <a:r>
              <a:rPr sz="1725" b="0">
                <a:solidFill>
                  <a:srgbClr val="5F6B7A"/>
                </a:solidFill>
                <a:latin typeface="Arial"/>
                <a:ea typeface="Arial"/>
                <a:cs typeface="Arial"/>
              </a:rPr>
              <a:t>You do not have to practise alone.</a:t>
            </a:r>
          </a:p>
        </p:txBody>
      </p:sp>
    </p:spTree>
    <p:extLst>
      <p:ext uri="{BB962C8B-B14F-4D97-AF65-F5344CB8AC3E}">
        <p14:creationId xmlns:p14="http://schemas.microsoft.com/office/powerpoint/2010/main" val="9823851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5963</Words>
  <Application>Microsoft Macintosh PowerPoint</Application>
  <DocSecurity>0</DocSecurity>
  <PresentationFormat>Widescreen</PresentationFormat>
  <Paragraphs>670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mark jago</cp:lastModifiedBy>
  <cp:revision>3</cp:revision>
  <dcterms:created xsi:type="dcterms:W3CDTF">2026-08-18T17:02:44Z</dcterms:created>
  <dcterms:modified xsi:type="dcterms:W3CDTF">2026-08-18T19:01:26Z</dcterms:modified>
</cp:coreProperties>
</file>